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357" r:id="rId6"/>
    <p:sldId id="333" r:id="rId7"/>
    <p:sldId id="366" r:id="rId8"/>
    <p:sldId id="337" r:id="rId9"/>
    <p:sldId id="336" r:id="rId10"/>
    <p:sldId id="338" r:id="rId11"/>
    <p:sldId id="339" r:id="rId12"/>
    <p:sldId id="367" r:id="rId13"/>
    <p:sldId id="342" r:id="rId14"/>
    <p:sldId id="343" r:id="rId15"/>
    <p:sldId id="372" r:id="rId16"/>
    <p:sldId id="345" r:id="rId17"/>
    <p:sldId id="346" r:id="rId18"/>
    <p:sldId id="347" r:id="rId19"/>
    <p:sldId id="348" r:id="rId20"/>
    <p:sldId id="368" r:id="rId21"/>
    <p:sldId id="360" r:id="rId22"/>
    <p:sldId id="373" r:id="rId23"/>
    <p:sldId id="374" r:id="rId24"/>
    <p:sldId id="369" r:id="rId25"/>
    <p:sldId id="378" r:id="rId26"/>
    <p:sldId id="377" r:id="rId27"/>
    <p:sldId id="370" r:id="rId28"/>
    <p:sldId id="371" r:id="rId29"/>
    <p:sldId id="376" r:id="rId30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33"/>
    <a:srgbClr val="66CCFF"/>
    <a:srgbClr val="66FF66"/>
    <a:srgbClr val="FF0000"/>
    <a:srgbClr val="996600"/>
    <a:srgbClr val="FFFF00"/>
    <a:srgbClr val="00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663" autoAdjust="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78" y="-10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9443FAF0-831E-4008-9034-32C978301AA0}" type="datetime5">
              <a:rPr lang="en-GB"/>
              <a:pPr>
                <a:defRPr/>
              </a:pPr>
              <a:t>28-Jun-18</a:t>
            </a:fld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0689A40-86F8-4ED0-A8B1-B06408944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3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3B89B76-9FAD-432E-90F3-59F2A9CEED06}" type="datetime5">
              <a:rPr lang="en-GB"/>
              <a:pPr>
                <a:defRPr/>
              </a:pPr>
              <a:t>28-Jun-18</a:t>
            </a:fld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0063" y="696913"/>
            <a:ext cx="3306762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3330575"/>
            <a:ext cx="6096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772255E-958C-4EBB-AF06-94DE352C0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0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91899-8571-4856-BEE9-F98D8ED52BE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This illustration depicts the generic NATO LL Process as it is stated in the Bi-Strategic Command Directive 080-006, </a:t>
            </a:r>
            <a:r>
              <a:rPr lang="en-GB" i="1" dirty="0" smtClean="0">
                <a:latin typeface="Calibri" pitchFamily="34" charset="0"/>
                <a:cs typeface="Lucida Sans Unicode" pitchFamily="34" charset="0"/>
              </a:rPr>
              <a:t>“Lessons Learned”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.</a:t>
            </a:r>
          </a:p>
          <a:p>
            <a:pPr defTabSz="931774">
              <a:defRPr/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On the following slide </a:t>
            </a:r>
            <a:r>
              <a:rPr lang="en-GB" baseline="0" dirty="0" smtClean="0">
                <a:latin typeface="Calibri" pitchFamily="34" charset="0"/>
                <a:cs typeface="Lucida Sans Unicode" pitchFamily="34" charset="0"/>
              </a:rPr>
              <a:t>I will use an animated version with a slightly different design but same content f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or practical purposes only.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83B765-DBBB-43B1-B519-57ABC9F814B8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0063" y="696913"/>
            <a:ext cx="3306762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0" dirty="0" smtClean="0"/>
              <a:t>LL WG has meetings on a regular base</a:t>
            </a:r>
          </a:p>
          <a:p>
            <a:pPr eaLnBrk="1" hangingPunct="1"/>
            <a:r>
              <a:rPr lang="en-US" sz="1200" kern="0" dirty="0" smtClean="0"/>
              <a:t>The LLWG is held at OPR-level. Its aim is to discuss and prioritize the analyzed observations, their associated Remedial Action (RA) and Action Body (AB).</a:t>
            </a:r>
          </a:p>
          <a:p>
            <a:pPr eaLnBrk="1" hangingPunct="1"/>
            <a:endParaRPr lang="en-US" sz="1200" kern="0" dirty="0" smtClean="0"/>
          </a:p>
          <a:p>
            <a:pPr eaLnBrk="1" hangingPunct="1"/>
            <a:r>
              <a:rPr lang="en-US" sz="1200" kern="0" dirty="0" smtClean="0"/>
              <a:t>After the LLWG, G7LL prepare the finalized list of (key) Draft Lessons Identified (DLI) for submission to the COS. </a:t>
            </a:r>
          </a:p>
          <a:p>
            <a:pPr eaLnBrk="1" hangingPunct="1"/>
            <a:endParaRPr lang="en-US" sz="1200" kern="0" dirty="0" smtClean="0"/>
          </a:p>
          <a:p>
            <a:pPr eaLnBrk="1" hangingPunct="1"/>
            <a:endParaRPr lang="en-US" sz="1200" kern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3B89B76-9FAD-432E-90F3-59F2A9CEED06}" type="datetime5">
              <a:rPr lang="en-GB" smtClean="0"/>
              <a:pPr>
                <a:defRPr/>
              </a:pPr>
              <a:t>28-Jun-18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sym typeface="Wingdings" pitchFamily="2" charset="2"/>
              </a:rPr>
              <a:t>I want to talk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 a little bit more in detail about some critical success factors to the success (or failure) of the NATO  LL process.</a:t>
            </a:r>
          </a:p>
          <a:p>
            <a:pPr eaLnBrk="1" hangingPunct="1"/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sym typeface="Wingdings" pitchFamily="2" charset="2"/>
              </a:rPr>
              <a:t>In November 2010 the JALLC published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 a report on </a:t>
            </a: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“The Lessons Learned Process and Lesson Sharing in NATO and Nations”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Three Critical Success Factors were identified, which were</a:t>
            </a:r>
            <a:br>
              <a:rPr lang="en-US" baseline="0" dirty="0" smtClean="0">
                <a:latin typeface="Arial" pitchFamily="34" charset="0"/>
                <a:sym typeface="Wingdings" pitchFamily="2" charset="2"/>
              </a:rPr>
            </a:b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Leadership Engagement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, </a:t>
            </a: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Stakeholder Involvement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 and </a:t>
            </a: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Information Assurance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.</a:t>
            </a:r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I will highlight the different factors in more detail on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DD39E-BAEC-4725-9BED-47E71F86D21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79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CF8DB07-9AFD-45A5-8D3B-140D697FCE92}" type="slidenum">
              <a:rPr lang="en-US" sz="1200" b="0">
                <a:latin typeface="Times New Roman" pitchFamily="18" charset="0"/>
              </a:rPr>
              <a:pPr eaLnBrk="1" hangingPunct="1"/>
              <a:t>13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sym typeface="Wingdings" pitchFamily="2" charset="2"/>
              </a:rPr>
              <a:t>Let’s start with leadership engagement.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each bullet point in detail.</a:t>
            </a:r>
            <a:endParaRPr lang="de-DE" dirty="0" smtClean="0"/>
          </a:p>
          <a:p>
            <a:pPr eaLnBrk="1" hangingPunct="1"/>
            <a:endParaRPr lang="en-US" dirty="0" smtClean="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38D6E70-A8E3-44CE-AAE6-08A2367D803A}" type="slidenum">
              <a:rPr lang="en-US" sz="1200" b="0">
                <a:latin typeface="Times New Roman" pitchFamily="18" charset="0"/>
              </a:rPr>
              <a:pPr eaLnBrk="1" hangingPunct="1"/>
              <a:t>14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each bullet point in detail.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BF747C0-CA21-49F5-A605-6B629C9EEC85}" type="slidenum">
              <a:rPr lang="en-US" sz="1200" b="0">
                <a:latin typeface="Times New Roman" pitchFamily="18" charset="0"/>
              </a:rPr>
              <a:pPr eaLnBrk="1" hangingPunct="1"/>
              <a:t>15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each bullet point in detail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DD39E-BAEC-4725-9BED-47E71F86D21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01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1650" y="696913"/>
            <a:ext cx="3303588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1650" y="696913"/>
            <a:ext cx="3303588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receive or can get directions/instructions or support of different stakeholders, like: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HQ Supreme Allied Commander Transformation (SACT) Bilateral-Strategic Command as lead for NATO LL process</a:t>
            </a:r>
          </a:p>
          <a:p>
            <a:pPr eaLnBrk="1" hangingPunct="1"/>
            <a:r>
              <a:rPr lang="en-US" dirty="0" smtClean="0"/>
              <a:t>Allied Command Operations (ACO / SHAPE): as lead for the output of the NATO LLs process from operations</a:t>
            </a:r>
          </a:p>
          <a:p>
            <a:pPr eaLnBrk="1" hangingPunct="1"/>
            <a:r>
              <a:rPr lang="en-US" dirty="0" smtClean="0"/>
              <a:t>Joint Analysis and Lessons Learned Centre [JALCC] : as support for the LL capability providing analysis, expertise to operations or training and data storage as well</a:t>
            </a:r>
          </a:p>
          <a:p>
            <a:pPr eaLnBrk="1" hangingPunct="1"/>
            <a:r>
              <a:rPr lang="en-US" dirty="0" smtClean="0"/>
              <a:t>JWC (JFTC): as support for the LL capability through recording, implementing disseminating LL products from training and experimentation, exercises and doctrine development.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also with the 23 COE which provide unique capabilities that NATO doesn’t have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And, of course, every NATO </a:t>
            </a:r>
            <a:r>
              <a:rPr lang="en-US" dirty="0" err="1" smtClean="0"/>
              <a:t>organisation</a:t>
            </a:r>
            <a:r>
              <a:rPr lang="en-US" dirty="0" smtClean="0"/>
              <a:t> has to establish individual LL capabilities aligned with the NATO LL Policy.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3B89B76-9FAD-432E-90F3-59F2A9CEED06}" type="datetime5">
              <a:rPr lang="en-GB" smtClean="0"/>
              <a:pPr>
                <a:defRPr/>
              </a:pPr>
              <a:t>28-Jun-18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7788" y="8831580"/>
            <a:ext cx="2970212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94" tIns="46947" rIns="93894" bIns="46947" anchor="b"/>
          <a:lstStyle>
            <a:lvl1pPr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defRPr/>
            </a:pPr>
            <a:fld id="{3124D8F4-8F18-4638-91DF-FCB129FFC4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SzTx/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6" y="4414177"/>
            <a:ext cx="6030913" cy="46159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894" tIns="46947" rIns="93894" bIns="46947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1650" y="696913"/>
            <a:ext cx="3303588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085850" lvl="1"/>
            <a:endParaRPr lang="en-US" sz="16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charset="0"/>
              </a:rPr>
              <a:t>According to the Bi-SC Directive</a:t>
            </a:r>
            <a:r>
              <a:rPr lang="en-GB" altLang="en-US" baseline="0" dirty="0" smtClean="0">
                <a:latin typeface="Arial" charset="0"/>
              </a:rPr>
              <a:t> 080-006, this is the definition of a LL Capability.</a:t>
            </a:r>
          </a:p>
          <a:p>
            <a:r>
              <a:rPr lang="en-GB" altLang="en-US" dirty="0" smtClean="0">
                <a:latin typeface="Arial" charset="0"/>
              </a:rPr>
              <a:t>This definition encompasses the two phases</a:t>
            </a:r>
            <a:r>
              <a:rPr lang="en-GB" altLang="en-US" baseline="0" dirty="0" smtClean="0">
                <a:latin typeface="Arial" charset="0"/>
              </a:rPr>
              <a:t> of the NATO LL process as well as the important information sharing aspect IOT achieve the desired improvement.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US" dirty="0"/>
              <a:t>Be aware that every </a:t>
            </a:r>
            <a:r>
              <a:rPr lang="en-US" dirty="0" smtClean="0"/>
              <a:t>command </a:t>
            </a:r>
            <a:r>
              <a:rPr lang="en-US" dirty="0"/>
              <a:t>in the Bi-SC organization is directed to </a:t>
            </a:r>
            <a:r>
              <a:rPr lang="en-US" b="1" dirty="0"/>
              <a:t>establish and sustain a Lessons Learned (LL) capability</a:t>
            </a:r>
            <a:r>
              <a:rPr lang="en-US" dirty="0"/>
              <a:t> and to </a:t>
            </a:r>
            <a:r>
              <a:rPr lang="en-US" b="1" dirty="0"/>
              <a:t>execute the Lessons Learned process </a:t>
            </a:r>
            <a:r>
              <a:rPr lang="en-US" dirty="0"/>
              <a:t>for the benefit of NATO and of its own organization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97B6E-45A5-4501-AEB4-27CEC986E4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DD39E-BAEC-4725-9BED-47E71F86D21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2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78C52A7-3ECC-46A1-B804-7F51443110B0}" type="slidenum">
              <a:rPr lang="en-US" sz="1200" b="0"/>
              <a:pPr eaLnBrk="1" hangingPunct="1"/>
              <a:t>6</a:t>
            </a:fld>
            <a:endParaRPr lang="en-US" sz="1200" b="0"/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10" tIns="47689" rIns="91710" bIns="4768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1B505C-F001-4F8E-B927-50B991457736}" type="slidenum">
              <a:rPr lang="en-US" sz="1200" b="0"/>
              <a:pPr algn="r" eaLnBrk="1" hangingPunct="1">
                <a:spcBef>
                  <a:spcPct val="0"/>
                </a:spcBef>
              </a:pPr>
              <a:t>6</a:t>
            </a:fld>
            <a:endParaRPr lang="en-US" sz="1200" b="0"/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2638" y="331788"/>
            <a:ext cx="2606675" cy="1955800"/>
          </a:xfrm>
          <a:solidFill>
            <a:srgbClr val="FFFFFF"/>
          </a:solidFill>
          <a:ln/>
        </p:spPr>
      </p:sp>
      <p:sp>
        <p:nvSpPr>
          <p:cNvPr id="1812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19089" y="2556510"/>
            <a:ext cx="6069012" cy="6475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This slide summarises the NATO LL </a:t>
            </a:r>
            <a:r>
              <a:rPr lang="en-GB" b="1" dirty="0" smtClean="0">
                <a:latin typeface="Calibri" pitchFamily="34" charset="0"/>
                <a:cs typeface="Lucida Sans Unicode" pitchFamily="34" charset="0"/>
              </a:rPr>
              <a:t>Capability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 as stated in the Bi-Strategic Command Directive 080-006, </a:t>
            </a:r>
            <a:r>
              <a:rPr lang="en-GB" i="1" dirty="0" smtClean="0">
                <a:latin typeface="Calibri" pitchFamily="34" charset="0"/>
                <a:cs typeface="Lucida Sans Unicode" pitchFamily="34" charset="0"/>
              </a:rPr>
              <a:t>“Lessons Learned”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endParaRPr lang="en-US" dirty="0" smtClean="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The key elements of a LL </a:t>
            </a:r>
            <a:r>
              <a:rPr lang="en-US" b="1" dirty="0" smtClean="0">
                <a:latin typeface="Calibri" pitchFamily="34" charset="0"/>
                <a:cs typeface="Lucida Sans Unicode" pitchFamily="34" charset="0"/>
              </a:rPr>
              <a:t>capability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 are: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Calibri" pitchFamily="34" charset="0"/>
                <a:cs typeface="Lucida Sans Unicode" pitchFamily="34" charset="0"/>
              </a:rPr>
              <a:t>Structure</a:t>
            </a:r>
            <a:r>
              <a:rPr lang="en-US" b="0" u="none" dirty="0" smtClean="0">
                <a:latin typeface="Calibri" pitchFamily="34" charset="0"/>
                <a:cs typeface="Lucida Sans Unicode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- Skilled and dedicated LL personnel allocated to adequate posts within the organization,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Calibri" pitchFamily="34" charset="0"/>
                <a:cs typeface="Lucida Sans Unicode" pitchFamily="34" charset="0"/>
              </a:rPr>
              <a:t>Process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 	- A common LL process for developing a lesson, to include sharing and utilizing it appropriately,</a:t>
            </a:r>
            <a:r>
              <a:rPr lang="en-US" baseline="0" dirty="0" smtClean="0">
                <a:latin typeface="Calibri" pitchFamily="34" charset="0"/>
                <a:cs typeface="Lucida Sans Unicode" pitchFamily="34" charset="0"/>
              </a:rPr>
              <a:t> and</a:t>
            </a:r>
            <a:endParaRPr lang="en-US" dirty="0" smtClean="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Calibri" pitchFamily="34" charset="0"/>
                <a:cs typeface="Lucida Sans Unicode" pitchFamily="34" charset="0"/>
              </a:rPr>
              <a:t>Tools</a:t>
            </a:r>
            <a:r>
              <a:rPr lang="en-US" b="0" u="none" dirty="0" smtClean="0">
                <a:latin typeface="Calibri" pitchFamily="34" charset="0"/>
                <a:cs typeface="Lucida Sans Unicode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- Technological tools to facilitate an effective process, such as the NATO LL Portal.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endParaRPr lang="en-US" dirty="0" smtClean="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dirty="0" smtClean="0">
                <a:latin typeface="+mn-lt"/>
                <a:cs typeface="Lucida Sans Unicode" pitchFamily="34" charset="0"/>
              </a:rPr>
              <a:t>Some </a:t>
            </a:r>
            <a:r>
              <a:rPr lang="en-US" b="1" dirty="0" smtClean="0">
                <a:latin typeface="+mn-lt"/>
                <a:cs typeface="Lucida Sans Unicode" pitchFamily="34" charset="0"/>
              </a:rPr>
              <a:t>critical success factors</a:t>
            </a:r>
            <a:r>
              <a:rPr lang="en-US" dirty="0" smtClean="0">
                <a:latin typeface="+mn-lt"/>
                <a:cs typeface="Lucida Sans Unicode" pitchFamily="34" charset="0"/>
              </a:rPr>
              <a:t> that influence the effectiveness of a LL capability are:</a:t>
            </a:r>
          </a:p>
          <a:p>
            <a:pPr marL="174708" indent="-174708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+mn-lt"/>
                <a:cs typeface="Lucida Sans Unicode" pitchFamily="34" charset="0"/>
              </a:rPr>
              <a:t>Senior Leadership</a:t>
            </a:r>
            <a:r>
              <a:rPr lang="en-US" dirty="0" smtClean="0">
                <a:latin typeface="+mn-lt"/>
                <a:cs typeface="Lucida Sans Unicode" pitchFamily="34" charset="0"/>
              </a:rPr>
              <a:t> engagement,</a:t>
            </a:r>
          </a:p>
          <a:p>
            <a:pPr marL="174708" indent="-174708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dirty="0" smtClean="0">
                <a:latin typeface="+mn-lt"/>
                <a:cs typeface="Lucida Sans Unicode" pitchFamily="34" charset="0"/>
              </a:rPr>
              <a:t>A </a:t>
            </a:r>
            <a:r>
              <a:rPr lang="en-US" b="1" u="sng" dirty="0" smtClean="0">
                <a:latin typeface="+mn-lt"/>
                <a:cs typeface="Lucida Sans Unicode" pitchFamily="34" charset="0"/>
              </a:rPr>
              <a:t>Mindset</a:t>
            </a:r>
            <a:r>
              <a:rPr lang="en-US" dirty="0" smtClean="0">
                <a:latin typeface="+mn-lt"/>
                <a:cs typeface="Lucida Sans Unicode" pitchFamily="34" charset="0"/>
              </a:rPr>
              <a:t> based on desire to improve and willingness to share,</a:t>
            </a:r>
          </a:p>
          <a:p>
            <a:pPr marL="174708" indent="-174708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+mn-lt"/>
                <a:cs typeface="Lucida Sans Unicode" pitchFamily="34" charset="0"/>
              </a:rPr>
              <a:t>Information sharing</a:t>
            </a:r>
            <a:r>
              <a:rPr lang="en-US" dirty="0" smtClean="0">
                <a:latin typeface="+mn-lt"/>
                <a:cs typeface="Lucida Sans Unicode" pitchFamily="34" charset="0"/>
              </a:rPr>
              <a:t>, with emphasis on the “responsibility to share”,</a:t>
            </a:r>
            <a:r>
              <a:rPr lang="en-US" baseline="0" dirty="0" smtClean="0">
                <a:latin typeface="+mn-lt"/>
                <a:cs typeface="Lucida Sans Unicode" pitchFamily="34" charset="0"/>
              </a:rPr>
              <a:t> and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u="sng" dirty="0"/>
              <a:t>Stakeholder involvement</a:t>
            </a:r>
            <a:r>
              <a:rPr lang="en-US" dirty="0"/>
              <a:t>, i.e. involving stakeholders affected by a problem is essential in ensuring the problem is appropriately addressed</a:t>
            </a:r>
            <a:endParaRPr lang="en-US" dirty="0" smtClean="0">
              <a:latin typeface="+mn-lt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72351E0-18ED-42EB-AC29-517BAE382F96}" type="slidenum">
              <a:rPr lang="en-US" sz="1200" b="0"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34" charset="0"/>
                <a:sym typeface="Wingdings" pitchFamily="2" charset="2"/>
              </a:rPr>
              <a:t>Here are some examples for 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capability requirements </a:t>
            </a:r>
            <a:r>
              <a:rPr lang="en-US" b="0" dirty="0" smtClean="0">
                <a:latin typeface="Arial" pitchFamily="34" charset="0"/>
                <a:sym typeface="Wingdings" pitchFamily="2" charset="2"/>
              </a:rPr>
              <a:t>covering the 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three </a:t>
            </a:r>
            <a:r>
              <a:rPr lang="en-US" b="1" dirty="0" smtClean="0">
                <a:latin typeface="Calibri" pitchFamily="34" charset="0"/>
                <a:cs typeface="Lucida Sans Unicode" pitchFamily="34" charset="0"/>
              </a:rPr>
              <a:t>key elements 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structure, process and tools</a:t>
            </a:r>
            <a:r>
              <a:rPr lang="en-US" b="0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b="0" dirty="0" smtClean="0">
                <a:latin typeface="Arial" pitchFamily="34" charset="0"/>
                <a:sym typeface="Wingdings" pitchFamily="2" charset="2"/>
              </a:rPr>
              <a:t>These are divided into tangible and intangible requirements.</a:t>
            </a:r>
          </a:p>
          <a:p>
            <a:pPr eaLnBrk="1" hangingPunct="1"/>
            <a:endParaRPr lang="en-US" b="0" dirty="0" smtClean="0">
              <a:latin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b="1" dirty="0" smtClean="0">
                <a:latin typeface="Arial" pitchFamily="34" charset="0"/>
                <a:sym typeface="Wingdings" pitchFamily="2" charset="2"/>
              </a:rPr>
              <a:t>Tangible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:	palpable, perceptible, concrete, physical, solid</a:t>
            </a:r>
          </a:p>
          <a:p>
            <a:pPr eaLnBrk="1" hangingPunct="1"/>
            <a:r>
              <a:rPr lang="en-US" b="1" dirty="0" smtClean="0">
                <a:latin typeface="Arial" pitchFamily="34" charset="0"/>
                <a:sym typeface="Wingdings" pitchFamily="2" charset="2"/>
              </a:rPr>
              <a:t>Intangible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:	imperceptible, impalpable (unclear)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2DD9BF8-555D-4C38-A48F-B47DF74C7770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/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31774">
              <a:defRPr/>
            </a:pPr>
            <a:r>
              <a:rPr lang="en-GB" dirty="0"/>
              <a:t>This brings me to the 2</a:t>
            </a:r>
            <a:r>
              <a:rPr lang="en-GB" baseline="30000" dirty="0"/>
              <a:t>nd</a:t>
            </a:r>
            <a:r>
              <a:rPr lang="en-GB" dirty="0"/>
              <a:t> part of my presentation, the NATO LL </a:t>
            </a:r>
            <a:r>
              <a:rPr lang="en-GB" b="1" dirty="0"/>
              <a:t>Process</a:t>
            </a:r>
            <a:r>
              <a:rPr lang="en-GB" dirty="0"/>
              <a:t>.</a:t>
            </a:r>
          </a:p>
          <a:p>
            <a:pPr defTabSz="931774">
              <a:defRPr/>
            </a:pPr>
            <a:endParaRPr lang="en-GB" dirty="0"/>
          </a:p>
          <a:p>
            <a:pPr defTabSz="931774">
              <a:defRPr/>
            </a:pPr>
            <a:r>
              <a:rPr lang="en-GB" dirty="0"/>
              <a:t>Acc. to AJP 3(B) </a:t>
            </a:r>
            <a:r>
              <a:rPr lang="en-GB" i="1" dirty="0"/>
              <a:t>Allied Doctrine for Joint Operations</a:t>
            </a:r>
          </a:p>
          <a:p>
            <a:pPr defTabSz="931774">
              <a:defRPr/>
            </a:pPr>
            <a:r>
              <a:rPr lang="en-GB" dirty="0"/>
              <a:t>Key points are highlighted: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to learn efficiently</a:t>
            </a:r>
            <a:r>
              <a:rPr lang="en-GB" dirty="0"/>
              <a:t> 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to provide validated justifications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to improve performance </a:t>
            </a:r>
            <a:r>
              <a:rPr lang="en-GB" dirty="0"/>
              <a:t>[nowadays, and]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for subsequent operations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/>
            </a:endParaRPr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1908175" y="1557338"/>
            <a:ext cx="71438" cy="143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37"/>
          <p:cNvSpPr>
            <a:spLocks noChangeShapeType="1"/>
          </p:cNvSpPr>
          <p:nvPr userDrawn="1"/>
        </p:nvSpPr>
        <p:spPr bwMode="auto">
          <a:xfrm>
            <a:off x="-8022" y="980728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45000"/>
            <a:ext cx="8686800" cy="1752600"/>
          </a:xfrm>
        </p:spPr>
        <p:txBody>
          <a:bodyPr anchor="b"/>
          <a:lstStyle>
            <a:lvl1pPr marL="0" indent="0" algn="r">
              <a:buFontTx/>
              <a:buNone/>
              <a:defRPr sz="2000"/>
            </a:lvl1pPr>
          </a:lstStyle>
          <a:p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8600" y="2349500"/>
            <a:ext cx="8686800" cy="1143000"/>
          </a:xfrm>
          <a:prstGeom prst="rect">
            <a:avLst/>
          </a:prstGeom>
        </p:spPr>
        <p:txBody>
          <a:bodyPr anchorCtr="1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38" descr="NATO Amble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ANDCOM%20Patch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4907" y="114373"/>
            <a:ext cx="589581" cy="79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732D-0BBF-4CF8-83A7-88C324023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69C3-93A2-40E1-9BDF-6DDE60C6B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2002-3FBB-4889-8F56-DB703F7666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BAE5-7CD8-4BC1-BB62-9241FD269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FC7D-5702-4177-A5DB-2599FEB2B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A7EA-7408-42A1-9F01-561C14DBF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3752-D272-4C2A-A93D-599721A69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7501-B122-46B1-81BF-6E92A37A9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90DE-88FC-4139-9F21-DCD203F81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62D0-309F-4BB5-B3CF-DA484DD80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fld id="{6E02A3FC-B511-454D-B9F1-A7452134A4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124200" y="95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200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3124200" y="762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rgbClr val="006699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0" y="127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 NATO </a:t>
            </a:r>
            <a:r>
              <a:rPr lang="en-GB" sz="1200" dirty="0" smtClean="0">
                <a:solidFill>
                  <a:srgbClr val="000000"/>
                </a:solidFill>
              </a:rPr>
              <a:t>UNCLASSIFIED – REL TO </a:t>
            </a:r>
            <a:r>
              <a:rPr lang="en-GB" sz="1200" dirty="0" err="1" smtClean="0">
                <a:solidFill>
                  <a:srgbClr val="000000"/>
                </a:solidFill>
              </a:rPr>
              <a:t>eFP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Subject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-8021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38" descr="NATO Amble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ANDCOM%20Patch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74907" y="114373"/>
            <a:ext cx="589581" cy="794347"/>
          </a:xfrm>
          <a:prstGeom prst="rect">
            <a:avLst/>
          </a:prstGeom>
        </p:spPr>
      </p:pic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2087724" y="6492081"/>
            <a:ext cx="496855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 NATO </a:t>
            </a:r>
            <a:r>
              <a:rPr lang="en-GB" sz="1200" dirty="0" smtClean="0">
                <a:solidFill>
                  <a:srgbClr val="000000"/>
                </a:solidFill>
              </a:rPr>
              <a:t>UNCLASSIFIED – REL TO </a:t>
            </a:r>
            <a:r>
              <a:rPr lang="en-GB" sz="1200" dirty="0" err="1" smtClean="0">
                <a:solidFill>
                  <a:srgbClr val="000000"/>
                </a:solidFill>
              </a:rPr>
              <a:t>eFP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35496" y="6492082"/>
            <a:ext cx="172819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28</a:t>
            </a:r>
            <a:r>
              <a:rPr lang="en-GB" sz="1200" baseline="0" dirty="0" smtClean="0">
                <a:solidFill>
                  <a:srgbClr val="000000"/>
                </a:solidFill>
              </a:rPr>
              <a:t> June</a:t>
            </a:r>
            <a:r>
              <a:rPr lang="en-GB" sz="1200" dirty="0" smtClean="0">
                <a:solidFill>
                  <a:srgbClr val="000000"/>
                </a:solidFill>
              </a:rPr>
              <a:t> 2018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8600" y="2132856"/>
            <a:ext cx="8686800" cy="1143000"/>
          </a:xfrm>
        </p:spPr>
        <p:txBody>
          <a:bodyPr/>
          <a:lstStyle/>
          <a:p>
            <a:pPr lvl="0" eaLnBrk="1" hangingPunct="1"/>
            <a:r>
              <a:rPr lang="en-US" sz="4800" kern="1200" dirty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Introduction to NATO LL Capability and LL Process</a:t>
            </a:r>
            <a:endParaRPr lang="en-GB" sz="4800" kern="1200" dirty="0"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OF-4 Steffen </a:t>
            </a:r>
            <a:r>
              <a:rPr lang="en-GB" dirty="0" err="1" smtClean="0">
                <a:effectLst/>
              </a:rPr>
              <a:t>Roechow</a:t>
            </a:r>
            <a:r>
              <a:rPr lang="en-GB" dirty="0" smtClean="0">
                <a:effectLst/>
              </a:rPr>
              <a:t>, DEU AF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G7, Chief Lessons Learned</a:t>
            </a:r>
            <a:endParaRPr lang="en-GB" dirty="0" smtClean="0">
              <a:effectLst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4103688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</a:rPr>
              <a:t>OVERALL CLASSIFICATION OF THIS BRIEFING IS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dirty="0">
                <a:solidFill>
                  <a:srgbClr val="000000"/>
                </a:solidFill>
              </a:rPr>
              <a:t>NATO </a:t>
            </a:r>
            <a:r>
              <a:rPr lang="en-GB" sz="2000" dirty="0" smtClean="0">
                <a:solidFill>
                  <a:srgbClr val="000000"/>
                </a:solidFill>
              </a:rPr>
              <a:t>UNCLASSIFIED – RELEASEABLE TO </a:t>
            </a:r>
            <a:r>
              <a:rPr lang="en-GB" sz="2000" dirty="0" err="1" smtClean="0">
                <a:solidFill>
                  <a:srgbClr val="000000"/>
                </a:solidFill>
              </a:rPr>
              <a:t>eFP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0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 bwMode="auto">
          <a:xfrm>
            <a:off x="395536" y="192757"/>
            <a:ext cx="8208912" cy="715963"/>
          </a:xfrm>
          <a:prstGeom prst="rect">
            <a:avLst/>
          </a:prstGeom>
          <a:extLst/>
        </p:spPr>
        <p:txBody>
          <a:bodyPr/>
          <a:lstStyle>
            <a:lvl1pPr algn="ctr" eaLnBrk="1" hangingPunct="1">
              <a:defRPr sz="40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2pPr>
            <a:lvl3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3pPr>
            <a:lvl4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4pPr>
            <a:lvl5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9pPr>
          </a:lstStyle>
          <a:p>
            <a:r>
              <a:rPr lang="en-GB" sz="3600" dirty="0"/>
              <a:t>NATO Lessons Learned </a:t>
            </a:r>
            <a:r>
              <a:rPr lang="en-GB" sz="3600" dirty="0" smtClean="0"/>
              <a:t>Process</a:t>
            </a:r>
            <a:endParaRPr lang="en-GB" sz="3600" dirty="0"/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6420858" y="6098812"/>
            <a:ext cx="2632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Bi-SCD 080-006</a:t>
            </a:r>
            <a:r>
              <a:rPr lang="en-US" sz="1600" b="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23 Feb 2018</a:t>
            </a:r>
            <a:endParaRPr lang="en-GB" sz="16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827"/>
            <a:ext cx="9144000" cy="38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67" y="2246461"/>
            <a:ext cx="698023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>
          <a:xfrm>
            <a:off x="900113" y="-27384"/>
            <a:ext cx="7128271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LC </a:t>
            </a:r>
            <a:r>
              <a:rPr lang="en-GB" dirty="0">
                <a:effectLst/>
              </a:rPr>
              <a:t>LL </a:t>
            </a:r>
            <a:r>
              <a:rPr lang="en-GB" dirty="0" smtClean="0">
                <a:effectLst/>
              </a:rPr>
              <a:t>process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7504" y="6525344"/>
            <a:ext cx="108012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836712"/>
            <a:ext cx="8511964" cy="2952328"/>
            <a:chOff x="-691852" y="918022"/>
            <a:chExt cx="8511964" cy="2952328"/>
          </a:xfrm>
        </p:grpSpPr>
        <p:sp>
          <p:nvSpPr>
            <p:cNvPr id="7" name="Oval 6"/>
            <p:cNvSpPr/>
            <p:nvPr/>
          </p:nvSpPr>
          <p:spPr bwMode="auto">
            <a:xfrm>
              <a:off x="5860876" y="2790230"/>
              <a:ext cx="1152128" cy="1080120"/>
            </a:xfrm>
            <a:prstGeom prst="ellipse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5760752" y="2214166"/>
              <a:ext cx="676188" cy="4854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2" name="Rectangle 17"/>
            <p:cNvSpPr txBox="1">
              <a:spLocks noChangeArrowheads="1"/>
            </p:cNvSpPr>
            <p:nvPr/>
          </p:nvSpPr>
          <p:spPr bwMode="auto">
            <a:xfrm>
              <a:off x="-691852" y="918022"/>
              <a:ext cx="85119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9pPr>
            </a:lstStyle>
            <a:p>
              <a:pPr marL="0" indent="0" eaLnBrk="1" hangingPunct="1">
                <a:buNone/>
                <a:defRPr/>
              </a:pPr>
              <a:endParaRPr lang="en-GB" sz="2000" kern="0" dirty="0">
                <a:effectLst/>
              </a:endParaRPr>
            </a:p>
            <a:p>
              <a:pPr eaLnBrk="1" hangingPunct="1">
                <a:buFont typeface="Courier New" panose="02070309020205020404" pitchFamily="49" charset="0"/>
                <a:buChar char="o"/>
                <a:defRPr/>
              </a:pPr>
              <a:r>
                <a:rPr lang="en-GB" sz="2000" kern="0" dirty="0" smtClean="0">
                  <a:effectLst/>
                </a:rPr>
                <a:t>LL WG </a:t>
              </a:r>
              <a:r>
                <a:rPr lang="en-US" sz="2000" kern="0" dirty="0" smtClean="0">
                  <a:effectLst/>
                </a:rPr>
                <a:t>held </a:t>
              </a:r>
              <a:r>
                <a:rPr lang="en-US" sz="2000" kern="0" dirty="0">
                  <a:effectLst/>
                </a:rPr>
                <a:t>at OPR-level, </a:t>
              </a:r>
              <a:r>
                <a:rPr lang="en-US" sz="2000" kern="0" dirty="0" smtClean="0">
                  <a:effectLst/>
                </a:rPr>
                <a:t>chaired </a:t>
              </a:r>
              <a:r>
                <a:rPr lang="en-US" sz="2000" kern="0" dirty="0">
                  <a:effectLst/>
                </a:rPr>
                <a:t>by the Section Head LL.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664" y="1916832"/>
            <a:ext cx="8686800" cy="4176464"/>
            <a:chOff x="61664" y="1916832"/>
            <a:chExt cx="8686800" cy="4176464"/>
          </a:xfrm>
        </p:grpSpPr>
        <p:sp>
          <p:nvSpPr>
            <p:cNvPr id="13" name="Oval 12"/>
            <p:cNvSpPr/>
            <p:nvPr/>
          </p:nvSpPr>
          <p:spPr bwMode="auto">
            <a:xfrm>
              <a:off x="6645076" y="5013176"/>
              <a:ext cx="1152128" cy="1080120"/>
            </a:xfrm>
            <a:prstGeom prst="ellipse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979712" y="2708920"/>
              <a:ext cx="4680520" cy="24482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5" name="Rectangle 17"/>
            <p:cNvSpPr txBox="1">
              <a:spLocks noChangeArrowheads="1"/>
            </p:cNvSpPr>
            <p:nvPr/>
          </p:nvSpPr>
          <p:spPr bwMode="auto">
            <a:xfrm>
              <a:off x="61664" y="1916832"/>
              <a:ext cx="8686800" cy="71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9pPr>
            </a:lstStyle>
            <a:p>
              <a:pPr eaLnBrk="1" hangingPunct="1">
                <a:buFont typeface="Courier New" panose="02070309020205020404" pitchFamily="49" charset="0"/>
                <a:buChar char="o"/>
                <a:defRPr/>
              </a:pPr>
              <a:r>
                <a:rPr lang="en-GB" sz="2000" kern="0" dirty="0" smtClean="0">
                  <a:effectLst/>
                </a:rPr>
                <a:t>LL Board chaired by COS</a:t>
              </a:r>
            </a:p>
            <a:p>
              <a:pPr marL="0" indent="0" eaLnBrk="1" hangingPunct="1">
                <a:buFontTx/>
                <a:buNone/>
                <a:defRPr/>
              </a:pPr>
              <a:endParaRPr lang="en-GB" sz="2000" kern="0" dirty="0" smtClean="0">
                <a:effectLst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3316" y="1609055"/>
            <a:ext cx="828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Discuss, prioritize the analyzed observations, their Remedial Action and their Action Body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3488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submission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004" y="192208"/>
            <a:ext cx="6287299" cy="7078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Critical Success Factors </a:t>
            </a:r>
            <a:endParaRPr lang="en-US" sz="4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2718" y="1916832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Leadership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Engagement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</a:br>
            <a:endParaRPr lang="en-US" sz="3200" dirty="0" smtClean="0">
              <a:solidFill>
                <a:srgbClr val="002060"/>
              </a:solidFill>
              <a:latin typeface="Calibri" pitchFamily="34" charset="0"/>
              <a:cs typeface="Lucida Sans Unicode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Stakeholder Involvement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</a:br>
            <a:endParaRPr lang="en-US" sz="3200" dirty="0" smtClean="0">
              <a:solidFill>
                <a:srgbClr val="002060"/>
              </a:solidFill>
              <a:latin typeface="Calibri" pitchFamily="34" charset="0"/>
              <a:cs typeface="Lucida Sans Unicode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Information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Assurance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3991577"/>
            <a:ext cx="3184108" cy="211553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  <a:defRPr/>
            </a:pPr>
            <a:endParaRPr lang="sr-Latn-RS" sz="4000" b="0">
              <a:latin typeface="Arial" pitchFamily="34" charset="0"/>
              <a:cs typeface="+mn-cs"/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034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kern="1200" dirty="0">
                <a:effectLst/>
              </a:rPr>
              <a:t>Leadership Engagement</a:t>
            </a:r>
            <a:endParaRPr lang="en-GB" kern="1200" dirty="0">
              <a:effectLst/>
            </a:endParaRPr>
          </a:p>
        </p:txBody>
      </p:sp>
      <p:sp>
        <p:nvSpPr>
          <p:cNvPr id="143365" name="Rectangle 3"/>
          <p:cNvSpPr txBox="1">
            <a:spLocks noChangeArrowheads="1"/>
          </p:cNvSpPr>
          <p:nvPr/>
        </p:nvSpPr>
        <p:spPr bwMode="auto">
          <a:xfrm>
            <a:off x="287338" y="1600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Lessons Learned is a Command responsibility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Risk/Resource consideration for RA</a:t>
            </a:r>
            <a:endParaRPr lang="sv-SE" sz="3200" b="0" dirty="0">
              <a:solidFill>
                <a:srgbClr val="002060"/>
              </a:solidFill>
            </a:endParaRP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Support to LLSOs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Endorsing </a:t>
            </a:r>
            <a:r>
              <a:rPr lang="sv-SE" sz="3200" b="0" dirty="0">
                <a:solidFill>
                  <a:srgbClr val="002060"/>
                </a:solidFill>
              </a:rPr>
              <a:t>internal lessons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Committing to sharing lessons out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Endorsing external lessons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4" descr="fod_360_0000_fi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7" t="14644" r="5202"/>
          <a:stretch>
            <a:fillRect/>
          </a:stretch>
        </p:blipFill>
        <p:spPr bwMode="auto">
          <a:xfrm>
            <a:off x="84221" y="2163160"/>
            <a:ext cx="3934326" cy="4110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  <a:defRPr/>
            </a:pPr>
            <a:endParaRPr lang="sr-Latn-RS" sz="4000" b="0">
              <a:latin typeface="Arial" pitchFamily="34" charset="0"/>
              <a:cs typeface="+mn-cs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kern="1200" dirty="0">
                <a:effectLst/>
              </a:rPr>
              <a:t>Stakeholder Involvement</a:t>
            </a:r>
            <a:endParaRPr lang="en-GB" kern="1200" dirty="0">
              <a:effectLst/>
            </a:endParaRPr>
          </a:p>
        </p:txBody>
      </p:sp>
      <p:sp>
        <p:nvSpPr>
          <p:cNvPr id="144388" name="Rectangle 3"/>
          <p:cNvSpPr txBox="1">
            <a:spLocks noChangeArrowheads="1"/>
          </p:cNvSpPr>
          <p:nvPr/>
        </p:nvSpPr>
        <p:spPr bwMode="auto">
          <a:xfrm>
            <a:off x="2785242" y="1523999"/>
            <a:ext cx="5402482" cy="46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LL involves </a:t>
            </a:r>
            <a:r>
              <a:rPr lang="sv-SE" sz="3200" b="0" dirty="0" smtClean="0">
                <a:solidFill>
                  <a:srgbClr val="002060"/>
                </a:solidFill>
              </a:rPr>
              <a:t>everyone,</a:t>
            </a:r>
            <a:br>
              <a:rPr lang="sv-SE" sz="3200" b="0" dirty="0" smtClean="0">
                <a:solidFill>
                  <a:srgbClr val="002060"/>
                </a:solidFill>
              </a:rPr>
            </a:br>
            <a:r>
              <a:rPr lang="sv-SE" sz="3200" b="0" dirty="0" smtClean="0">
                <a:solidFill>
                  <a:srgbClr val="002060"/>
                </a:solidFill>
              </a:rPr>
              <a:t>it is like Flight-Line Safety</a:t>
            </a: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sv-SE" sz="3200" b="0" dirty="0">
              <a:solidFill>
                <a:srgbClr val="002060"/>
              </a:solidFill>
            </a:endParaRP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Each </a:t>
            </a:r>
            <a:r>
              <a:rPr lang="sv-SE" sz="3200" b="0" dirty="0">
                <a:solidFill>
                  <a:srgbClr val="002060"/>
                </a:solidFill>
              </a:rPr>
              <a:t>level adds </a:t>
            </a:r>
            <a:r>
              <a:rPr lang="sv-SE" sz="3200" b="0" dirty="0" smtClean="0">
                <a:solidFill>
                  <a:srgbClr val="002060"/>
                </a:solidFill>
              </a:rPr>
              <a:t>value,</a:t>
            </a:r>
            <a:br>
              <a:rPr lang="sv-SE" sz="3200" b="0" dirty="0" smtClean="0">
                <a:solidFill>
                  <a:srgbClr val="002060"/>
                </a:solidFill>
              </a:rPr>
            </a:br>
            <a:r>
              <a:rPr lang="sv-SE" sz="3200" b="0" dirty="0" smtClean="0">
                <a:solidFill>
                  <a:srgbClr val="002060"/>
                </a:solidFill>
              </a:rPr>
              <a:t>like </a:t>
            </a:r>
            <a:r>
              <a:rPr lang="sv-SE" sz="3200" b="0" dirty="0">
                <a:solidFill>
                  <a:srgbClr val="002060"/>
                </a:solidFill>
              </a:rPr>
              <a:t>the Orders </a:t>
            </a:r>
            <a:r>
              <a:rPr lang="sv-SE" sz="3200" b="0" dirty="0" smtClean="0">
                <a:solidFill>
                  <a:srgbClr val="002060"/>
                </a:solidFill>
              </a:rPr>
              <a:t>process</a:t>
            </a: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sv-SE" sz="3200" b="0" dirty="0">
              <a:solidFill>
                <a:srgbClr val="002060"/>
              </a:solidFill>
            </a:endParaRP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LL </a:t>
            </a:r>
            <a:r>
              <a:rPr lang="sv-SE" sz="3200" b="0" dirty="0">
                <a:solidFill>
                  <a:srgbClr val="002060"/>
                </a:solidFill>
              </a:rPr>
              <a:t>is personality </a:t>
            </a:r>
            <a:r>
              <a:rPr lang="sv-SE" sz="3200" b="0" dirty="0" smtClean="0">
                <a:solidFill>
                  <a:srgbClr val="002060"/>
                </a:solidFill>
              </a:rPr>
              <a:t>driven or </a:t>
            </a:r>
            <a:r>
              <a:rPr lang="sv-SE" sz="3200" b="0" dirty="0">
                <a:solidFill>
                  <a:srgbClr val="002060"/>
                </a:solidFill>
              </a:rPr>
              <a:t>personality stalled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79" y="4008936"/>
            <a:ext cx="2233613" cy="22648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  <a:defRPr/>
            </a:pPr>
            <a:endParaRPr lang="sr-Latn-RS" sz="4000" b="0">
              <a:latin typeface="Arial" pitchFamily="34" charset="0"/>
              <a:cs typeface="+mn-cs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96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kern="1200" dirty="0">
                <a:effectLst/>
              </a:rPr>
              <a:t>Information Assurance</a:t>
            </a:r>
            <a:endParaRPr lang="en-GB" kern="1200" dirty="0">
              <a:effectLst/>
            </a:endParaRPr>
          </a:p>
        </p:txBody>
      </p:sp>
      <p:sp>
        <p:nvSpPr>
          <p:cNvPr id="14541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The Observation establishes the Business Case for change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The quality of the analysis determines Command support and resourcing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Lessons for sharing must be authoritative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5696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sv-SE" dirty="0" smtClean="0">
                <a:effectLst/>
              </a:rPr>
              <a:t>NATO LL PORTAL</a:t>
            </a:r>
            <a:endParaRPr lang="en-GB" kern="12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52736"/>
            <a:ext cx="89644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56984" cy="5184576"/>
          </a:xfrm>
          <a:prstGeom prst="rect">
            <a:avLst/>
          </a:prstGeom>
        </p:spPr>
      </p:pic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LESSONS LEARNED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364088" y="3861048"/>
            <a:ext cx="1368152" cy="648072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364088" y="4509120"/>
            <a:ext cx="1296144" cy="648072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7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LESSONS LEARNED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084168" y="2492896"/>
            <a:ext cx="2448272" cy="1296144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7740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NATO STRUCTURE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16" y="1268760"/>
            <a:ext cx="64023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900115" y="53752"/>
            <a:ext cx="7128271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NATO LL </a:t>
            </a:r>
            <a:r>
              <a:rPr lang="en-GB" dirty="0">
                <a:effectLst/>
              </a:rPr>
              <a:t>S</a:t>
            </a:r>
            <a:r>
              <a:rPr lang="en-GB" dirty="0" smtClean="0">
                <a:effectLst/>
              </a:rPr>
              <a:t>tructure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228600" y="1412776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b="0" u="sng" kern="0" dirty="0">
                <a:effectLst/>
              </a:rPr>
              <a:t>LL PROCESS</a:t>
            </a:r>
          </a:p>
          <a:p>
            <a:pPr eaLnBrk="1" hangingPunct="1">
              <a:defRPr/>
            </a:pPr>
            <a:r>
              <a:rPr lang="en-GB" sz="2000" b="0" kern="0" dirty="0">
                <a:effectLst/>
              </a:rPr>
              <a:t>HQ SACT: lead for NATO LL process</a:t>
            </a:r>
          </a:p>
          <a:p>
            <a:pPr eaLnBrk="1" hangingPunct="1">
              <a:defRPr/>
            </a:pPr>
            <a:r>
              <a:rPr lang="en-GB" sz="2000" b="0" kern="0" dirty="0">
                <a:effectLst/>
              </a:rPr>
              <a:t>SHAPE: </a:t>
            </a:r>
            <a:r>
              <a:rPr lang="en-GB" sz="2000" b="0" kern="0" dirty="0" smtClean="0">
                <a:effectLst/>
              </a:rPr>
              <a:t>has the </a:t>
            </a:r>
            <a:r>
              <a:rPr lang="en-US" sz="2000" b="0" kern="0" dirty="0" smtClean="0">
                <a:effectLst/>
              </a:rPr>
              <a:t>lead </a:t>
            </a:r>
            <a:r>
              <a:rPr lang="en-US" sz="2000" b="0" kern="0" dirty="0">
                <a:effectLst/>
              </a:rPr>
              <a:t>for the output of the NATO LL process from OPS</a:t>
            </a:r>
          </a:p>
          <a:p>
            <a:pPr marL="0" indent="0" eaLnBrk="1" hangingPunct="1">
              <a:buNone/>
              <a:defRPr/>
            </a:pPr>
            <a:endParaRPr lang="en-US" sz="1000" b="0" kern="0" dirty="0">
              <a:effectLst/>
            </a:endParaRPr>
          </a:p>
          <a:p>
            <a:pPr marL="0" indent="0" eaLnBrk="1" hangingPunct="1">
              <a:buNone/>
              <a:defRPr/>
            </a:pPr>
            <a:r>
              <a:rPr lang="en-US" sz="2000" b="0" u="sng" kern="0" dirty="0">
                <a:effectLst/>
              </a:rPr>
              <a:t>LL </a:t>
            </a:r>
            <a:r>
              <a:rPr lang="en-US" sz="2000" b="0" u="sng" kern="0" dirty="0" smtClean="0">
                <a:effectLst/>
              </a:rPr>
              <a:t>CAPABILITY support</a:t>
            </a:r>
            <a:endParaRPr lang="en-GB" sz="2000" b="0" u="sng" kern="0" dirty="0">
              <a:effectLst/>
            </a:endParaRPr>
          </a:p>
          <a:p>
            <a:pPr eaLnBrk="1" hangingPunct="1">
              <a:defRPr/>
            </a:pPr>
            <a:r>
              <a:rPr lang="en-GB" sz="2000" b="0" kern="0" dirty="0">
                <a:effectLst/>
              </a:rPr>
              <a:t>JALLC: providing analysis, expertise to operations or training</a:t>
            </a:r>
          </a:p>
          <a:p>
            <a:pPr eaLnBrk="1" hangingPunct="1">
              <a:defRPr/>
            </a:pPr>
            <a:r>
              <a:rPr lang="en-GB" sz="2000" b="0" kern="0" dirty="0" smtClean="0">
                <a:effectLst/>
              </a:rPr>
              <a:t>JWC + JFTC: </a:t>
            </a:r>
            <a:r>
              <a:rPr lang="en-US" sz="2000" b="0" kern="0" dirty="0" smtClean="0">
                <a:effectLst/>
              </a:rPr>
              <a:t>through </a:t>
            </a:r>
            <a:r>
              <a:rPr lang="en-US" sz="2000" b="0" kern="0" dirty="0">
                <a:effectLst/>
              </a:rPr>
              <a:t>recording, implementing disseminating LL products from training and experimentation, exercises and doctrine development.</a:t>
            </a:r>
          </a:p>
          <a:p>
            <a:pPr eaLnBrk="1" hangingPunct="1">
              <a:defRPr/>
            </a:pPr>
            <a:r>
              <a:rPr lang="en-US" sz="2000" b="0" kern="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COE</a:t>
            </a:r>
            <a:r>
              <a:rPr lang="en-US" sz="2000" b="0" kern="0" dirty="0">
                <a:solidFill>
                  <a:schemeClr val="accent5">
                    <a:lumMod val="10000"/>
                  </a:schemeClr>
                </a:solidFill>
                <a:effectLst/>
              </a:rPr>
              <a:t>: </a:t>
            </a:r>
            <a:r>
              <a:rPr lang="en-US" sz="2000" b="0" kern="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as SME, provide </a:t>
            </a:r>
            <a:r>
              <a:rPr lang="en-US" sz="2000" b="0" kern="0" dirty="0">
                <a:solidFill>
                  <a:schemeClr val="accent5">
                    <a:lumMod val="10000"/>
                  </a:schemeClr>
                </a:solidFill>
                <a:effectLst/>
              </a:rPr>
              <a:t>unique </a:t>
            </a:r>
            <a:r>
              <a:rPr lang="en-US" sz="2000" b="0" kern="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capabilities</a:t>
            </a:r>
          </a:p>
          <a:p>
            <a:pPr eaLnBrk="1" hangingPunct="1">
              <a:defRPr/>
            </a:pPr>
            <a:endParaRPr lang="en-US" sz="1000" b="0" u="sng" kern="0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marL="0" indent="0" eaLnBrk="1" hangingPunct="1">
              <a:buNone/>
              <a:defRPr/>
            </a:pPr>
            <a:r>
              <a:rPr lang="en-US" sz="2000" b="0" u="sng" dirty="0" smtClean="0">
                <a:effectLst/>
              </a:rPr>
              <a:t>Other </a:t>
            </a:r>
            <a:r>
              <a:rPr lang="en-US" sz="2000" b="0" u="sng" dirty="0">
                <a:effectLst/>
              </a:rPr>
              <a:t>NATO </a:t>
            </a:r>
            <a:r>
              <a:rPr lang="en-US" sz="2000" b="0" u="sng" dirty="0" smtClean="0">
                <a:effectLst/>
              </a:rPr>
              <a:t>Organizations </a:t>
            </a:r>
          </a:p>
          <a:p>
            <a:pPr marL="0" indent="0" eaLnBrk="1" hangingPunct="1">
              <a:buNone/>
              <a:defRPr/>
            </a:pPr>
            <a:r>
              <a:rPr lang="en-US" sz="2000" b="0" dirty="0" smtClean="0">
                <a:effectLst/>
              </a:rPr>
              <a:t>to </a:t>
            </a:r>
            <a:r>
              <a:rPr lang="en-US" sz="2000" b="0" dirty="0">
                <a:effectLst/>
              </a:rPr>
              <a:t>establish individual LL capabilities aligned with the NATO LL </a:t>
            </a:r>
            <a:r>
              <a:rPr lang="en-US" sz="2000" b="0" dirty="0" smtClean="0">
                <a:effectLst/>
              </a:rPr>
              <a:t>Policy</a:t>
            </a:r>
            <a:endParaRPr lang="en-US" sz="2000" b="0" u="sng" dirty="0">
              <a:effectLst/>
            </a:endParaRPr>
          </a:p>
          <a:p>
            <a:pPr eaLnBrk="1" hangingPunct="1">
              <a:defRPr/>
            </a:pPr>
            <a:endParaRPr lang="en-GB" sz="2000" b="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7504" y="6525344"/>
            <a:ext cx="108012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83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>
                <a:effectLst/>
              </a:rPr>
              <a:t>Training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996537"/>
            <a:ext cx="8642350" cy="5608799"/>
          </a:xfrm>
          <a:solidFill>
            <a:srgbClr val="CCFFFF">
              <a:alpha val="5098"/>
            </a:srgbClr>
          </a:solidFill>
        </p:spPr>
        <p:txBody>
          <a:bodyPr/>
          <a:lstStyle/>
          <a:p>
            <a:pPr marL="355600" indent="-355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effectLst/>
              </a:rPr>
              <a:t>Courses</a:t>
            </a:r>
            <a:endParaRPr lang="en-GB" sz="2800" b="1" dirty="0" smtClean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NATO Lessons </a:t>
            </a:r>
            <a:r>
              <a:rPr lang="en-GB" sz="2000" dirty="0">
                <a:effectLst/>
              </a:rPr>
              <a:t>Learned Staff Officer </a:t>
            </a:r>
            <a:r>
              <a:rPr lang="en-GB" sz="2000" dirty="0" smtClean="0">
                <a:effectLst/>
              </a:rPr>
              <a:t>Course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effectLst/>
              </a:rPr>
              <a:t>NATO OPR Lessons Learned Course (ADL)</a:t>
            </a:r>
            <a:endParaRPr lang="en-GB" sz="2000" dirty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JALLC Analyst Training Course (JATC)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NATO Mobile Training Teams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Alternative Analysis Course (NSO)</a:t>
            </a:r>
          </a:p>
          <a:p>
            <a:pPr marL="355600" indent="-355600">
              <a:lnSpc>
                <a:spcPct val="90000"/>
              </a:lnSpc>
              <a:buFontTx/>
              <a:buNone/>
            </a:pPr>
            <a:endParaRPr lang="en-GB" sz="1200" b="1" dirty="0" smtClean="0">
              <a:effectLst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effectLst/>
              </a:rPr>
              <a:t>Handbooks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Joint Analysis Handbook – 3</a:t>
            </a:r>
            <a:r>
              <a:rPr lang="en-GB" sz="2000" baseline="30000" dirty="0" smtClean="0">
                <a:effectLst/>
              </a:rPr>
              <a:t>rd</a:t>
            </a:r>
            <a:r>
              <a:rPr lang="en-GB" sz="2000" dirty="0" smtClean="0">
                <a:effectLst/>
              </a:rPr>
              <a:t> Edition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NATO LL Handbook – 2</a:t>
            </a:r>
            <a:r>
              <a:rPr lang="en-GB" sz="2000" baseline="30000" dirty="0" smtClean="0">
                <a:effectLst/>
              </a:rPr>
              <a:t>nd</a:t>
            </a:r>
            <a:r>
              <a:rPr lang="en-GB" sz="2000" dirty="0" smtClean="0">
                <a:effectLst/>
              </a:rPr>
              <a:t> Edition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Bi-SC Alternative Analysis Handbook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34" y="4648200"/>
            <a:ext cx="1171766" cy="16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648200"/>
            <a:ext cx="1170929" cy="16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196752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Everything you need to know about Lessons Learned in LANDCOM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36096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SOP G7-006 LESSONS LEARNED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0" y="2132857"/>
            <a:ext cx="5666565" cy="41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8540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ffectLst/>
              </a:rPr>
              <a:t>Lessons </a:t>
            </a:r>
            <a:r>
              <a:rPr lang="en-GB" altLang="en-US" dirty="0">
                <a:effectLst/>
              </a:rPr>
              <a:t>Learned Capability</a:t>
            </a:r>
            <a:br>
              <a:rPr lang="en-GB" altLang="en-US" dirty="0">
                <a:effectLst/>
              </a:rPr>
            </a:br>
            <a:endParaRPr lang="en-GB" altLang="en-US" dirty="0">
              <a:effectLst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6981" y="1434774"/>
            <a:ext cx="7993063" cy="3505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EB2B2"/>
                    </a:gs>
                    <a:gs pos="50000">
                      <a:srgbClr val="CCFFFF">
                        <a:alpha val="4999"/>
                      </a:srgbClr>
                    </a:gs>
                    <a:gs pos="100000">
                      <a:srgbClr val="8E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“A Lessons Learned capability provides a commander with the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structure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,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processes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and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tools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necessary to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observe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,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analyse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and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take remedial action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on any issue and to </a:t>
            </a:r>
            <a:r>
              <a:rPr lang="en-GB" sz="3200" b="1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communicate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and </a:t>
            </a:r>
            <a:r>
              <a:rPr lang="en-GB" sz="3200" b="1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share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results to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achieve improvement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.”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83918" y="5888612"/>
            <a:ext cx="2632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Bi-SCD 080-006</a:t>
            </a:r>
            <a:r>
              <a:rPr lang="en-US" sz="1600" b="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10 July 2013</a:t>
            </a:r>
            <a:endParaRPr lang="en-GB" sz="16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DF2002-3FBB-4889-8F56-DB703F7666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2700000">
            <a:off x="-1603375" y="1652588"/>
            <a:ext cx="4276725" cy="4264025"/>
          </a:xfrm>
          <a:prstGeom prst="arc">
            <a:avLst>
              <a:gd name="adj1" fmla="val 16359619"/>
              <a:gd name="adj2" fmla="val 20609853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Arc 19"/>
          <p:cNvSpPr/>
          <p:nvPr/>
        </p:nvSpPr>
        <p:spPr>
          <a:xfrm rot="2700000">
            <a:off x="-1377949" y="1119187"/>
            <a:ext cx="5091112" cy="5237163"/>
          </a:xfrm>
          <a:prstGeom prst="arc">
            <a:avLst>
              <a:gd name="adj1" fmla="val 16200000"/>
              <a:gd name="adj2" fmla="val 21109863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Arc 20"/>
          <p:cNvSpPr/>
          <p:nvPr/>
        </p:nvSpPr>
        <p:spPr>
          <a:xfrm rot="2700000">
            <a:off x="-1246188" y="790575"/>
            <a:ext cx="6154738" cy="6053138"/>
          </a:xfrm>
          <a:prstGeom prst="arc">
            <a:avLst>
              <a:gd name="adj1" fmla="val 15853127"/>
              <a:gd name="adj2" fmla="val 21217799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Arc 21"/>
          <p:cNvSpPr/>
          <p:nvPr/>
        </p:nvSpPr>
        <p:spPr>
          <a:xfrm rot="2700000">
            <a:off x="-1005682" y="216694"/>
            <a:ext cx="6970713" cy="7070726"/>
          </a:xfrm>
          <a:prstGeom prst="arc">
            <a:avLst>
              <a:gd name="adj1" fmla="val 15749750"/>
              <a:gd name="adj2" fmla="val 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Arc 22"/>
          <p:cNvSpPr/>
          <p:nvPr/>
        </p:nvSpPr>
        <p:spPr>
          <a:xfrm rot="2700000">
            <a:off x="-851693" y="-161132"/>
            <a:ext cx="7886700" cy="7885113"/>
          </a:xfrm>
          <a:prstGeom prst="arc">
            <a:avLst>
              <a:gd name="adj1" fmla="val 16200000"/>
              <a:gd name="adj2" fmla="val 21560761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" name="AutoShape 24"/>
          <p:cNvSpPr>
            <a:spLocks noChangeAspect="1" noChangeArrowheads="1"/>
          </p:cNvSpPr>
          <p:nvPr/>
        </p:nvSpPr>
        <p:spPr bwMode="auto">
          <a:xfrm>
            <a:off x="539725" y="3284538"/>
            <a:ext cx="1223963" cy="6556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820738">
              <a:defRPr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Lesson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713" y="2492375"/>
            <a:ext cx="1439862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In-theatre 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7738" y="1928813"/>
            <a:ext cx="1582737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Pre-deployment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688" y="1568450"/>
            <a:ext cx="144145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Routine Training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6113" y="3368675"/>
            <a:ext cx="1439862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Situational Awareness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400" y="3357563"/>
            <a:ext cx="1439863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Tactical Preparation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625" y="3368675"/>
            <a:ext cx="1439863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Operational Planning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713" y="4233863"/>
            <a:ext cx="18002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Urgent Kit Requirements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275" y="4508500"/>
            <a:ext cx="1584325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Mid-term Equipment Procurement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0" y="4724400"/>
            <a:ext cx="17272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Long Term Capability Requirements</a:t>
            </a:r>
          </a:p>
        </p:txBody>
      </p:sp>
      <p:sp>
        <p:nvSpPr>
          <p:cNvPr id="137233" name="TextBox 15"/>
          <p:cNvSpPr txBox="1">
            <a:spLocks noChangeArrowheads="1"/>
          </p:cNvSpPr>
          <p:nvPr/>
        </p:nvSpPr>
        <p:spPr bwMode="auto">
          <a:xfrm>
            <a:off x="971550" y="5876925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Short Term Reactive Change</a:t>
            </a:r>
          </a:p>
        </p:txBody>
      </p:sp>
      <p:sp>
        <p:nvSpPr>
          <p:cNvPr id="137234" name="TextBox 16"/>
          <p:cNvSpPr txBox="1">
            <a:spLocks noChangeArrowheads="1"/>
          </p:cNvSpPr>
          <p:nvPr/>
        </p:nvSpPr>
        <p:spPr bwMode="auto">
          <a:xfrm>
            <a:off x="4932363" y="58689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>
                <a:latin typeface="Calibri" pitchFamily="34" charset="0"/>
                <a:cs typeface="Calibri" pitchFamily="34" charset="0"/>
              </a:rPr>
              <a:t>Long Term Proactive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DF2002-3FBB-4889-8F56-DB703F7666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6475" y="184171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effectLst/>
              </a:rPr>
              <a:t>EFFECT OF LESSONS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33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601663" y="484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sz="4400" b="0" cap="small" dirty="0">
                <a:solidFill>
                  <a:schemeClr val="bg1"/>
                </a:solidFill>
              </a:rPr>
              <a:t>NATO LL Capability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39552" y="260648"/>
            <a:ext cx="7772400" cy="854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GB" altLang="en-US" kern="0" dirty="0" smtClean="0">
                <a:effectLst/>
              </a:rPr>
              <a:t>Lessons Learned Capability</a:t>
            </a:r>
            <a:br>
              <a:rPr lang="en-GB" altLang="en-US" kern="0" dirty="0" smtClean="0">
                <a:effectLst/>
              </a:rPr>
            </a:br>
            <a:endParaRPr lang="en-GB" altLang="en-US" kern="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967740" cy="5229200"/>
          </a:xfrm>
          <a:prstGeom prst="rect">
            <a:avLst/>
          </a:prstGeom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483918" y="5888612"/>
            <a:ext cx="2632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Bi-SCD 080-006</a:t>
            </a:r>
            <a:r>
              <a:rPr lang="en-US" sz="1600" b="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23 Feb 2018</a:t>
            </a:r>
            <a:endParaRPr lang="en-GB" sz="1600" b="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8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</a:pPr>
            <a:endParaRPr lang="sr-Latn-RS" sz="4000" b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40291" name="Title 1"/>
          <p:cNvSpPr>
            <a:spLocks noGrp="1"/>
          </p:cNvSpPr>
          <p:nvPr>
            <p:ph type="title"/>
          </p:nvPr>
        </p:nvSpPr>
        <p:spPr>
          <a:xfrm>
            <a:off x="531813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</a:rPr>
              <a:t>Capability Requirements</a:t>
            </a:r>
          </a:p>
        </p:txBody>
      </p:sp>
      <p:sp>
        <p:nvSpPr>
          <p:cNvPr id="140292" name="Content Placeholder 3"/>
          <p:cNvSpPr txBox="1">
            <a:spLocks/>
          </p:cNvSpPr>
          <p:nvPr/>
        </p:nvSpPr>
        <p:spPr bwMode="auto">
          <a:xfrm>
            <a:off x="684213" y="1170093"/>
            <a:ext cx="381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i="1" dirty="0">
                <a:solidFill>
                  <a:srgbClr val="002060"/>
                </a:solidFill>
                <a:cs typeface="Calibri" pitchFamily="34" charset="0"/>
              </a:rPr>
              <a:t>Tangible Requirements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High level </a:t>
            </a: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Directive</a:t>
            </a:r>
            <a:endParaRPr lang="en-US" sz="2800" b="0" dirty="0">
              <a:solidFill>
                <a:srgbClr val="002060"/>
              </a:solidFill>
              <a:cs typeface="Calibri" pitchFamily="34" charset="0"/>
            </a:endParaRP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Unit level SOP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Methods for capturing Observations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Resources for analysis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Procedures to </a:t>
            </a:r>
            <a:r>
              <a:rPr lang="en-US" sz="2800" b="0" i="1" dirty="0">
                <a:solidFill>
                  <a:srgbClr val="002060"/>
                </a:solidFill>
                <a:cs typeface="Calibri" pitchFamily="34" charset="0"/>
              </a:rPr>
              <a:t>endorse</a:t>
            </a: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 and </a:t>
            </a:r>
            <a:r>
              <a:rPr lang="en-US" sz="2800" b="0" i="1" dirty="0">
                <a:solidFill>
                  <a:srgbClr val="002060"/>
                </a:solidFill>
                <a:cs typeface="Calibri" pitchFamily="34" charset="0"/>
              </a:rPr>
              <a:t>implement</a:t>
            </a: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 lessons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Software tools to share and track lessons</a:t>
            </a:r>
          </a:p>
        </p:txBody>
      </p:sp>
      <p:sp>
        <p:nvSpPr>
          <p:cNvPr id="140293" name="Content Placeholder 4"/>
          <p:cNvSpPr txBox="1">
            <a:spLocks/>
          </p:cNvSpPr>
          <p:nvPr/>
        </p:nvSpPr>
        <p:spPr bwMode="auto">
          <a:xfrm>
            <a:off x="4646613" y="1170093"/>
            <a:ext cx="395763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i="1" dirty="0">
                <a:solidFill>
                  <a:srgbClr val="002060"/>
                </a:solidFill>
                <a:cs typeface="Calibri" pitchFamily="34" charset="0"/>
              </a:rPr>
              <a:t>Intangible Requirements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Leadership engagement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Positive </a:t>
            </a: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learning mindset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Self-critical </a:t>
            </a: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approach to business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Stakeholder involvement at all levels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Training and Education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Quality Observations </a:t>
            </a: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and Analysis</a:t>
            </a:r>
            <a:endParaRPr lang="en-US" sz="2800" b="0" dirty="0">
              <a:solidFill>
                <a:srgbClr val="002060"/>
              </a:solidFill>
              <a:cs typeface="Calibri" pitchFamily="34" charset="0"/>
            </a:endParaRPr>
          </a:p>
          <a:p>
            <a:pPr algn="l" defTabSz="914400" eaLnBrk="1" hangingPunct="1">
              <a:spcBef>
                <a:spcPct val="20000"/>
              </a:spcBef>
              <a:buSzTx/>
            </a:pPr>
            <a:endParaRPr lang="en-US" sz="2800" i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eaLnBrk="1" hangingPunct="1">
              <a:spcBef>
                <a:spcPts val="800"/>
              </a:spcBef>
            </a:pPr>
            <a:r>
              <a:rPr lang="en-GB" sz="3200" b="0" i="1" dirty="0"/>
              <a:t>“The purpose of a Lessons Learned procedure is to </a:t>
            </a:r>
            <a:r>
              <a:rPr lang="en-GB" sz="3200" i="1" dirty="0">
                <a:solidFill>
                  <a:srgbClr val="FF0000"/>
                </a:solidFill>
              </a:rPr>
              <a:t>learn efficiently</a:t>
            </a:r>
            <a:r>
              <a:rPr lang="en-GB" sz="3200" i="1" dirty="0"/>
              <a:t> </a:t>
            </a:r>
            <a:r>
              <a:rPr lang="en-GB" sz="3200" b="0" i="1" dirty="0"/>
              <a:t>from experience and to provide </a:t>
            </a:r>
            <a:r>
              <a:rPr lang="en-GB" sz="3200" i="1" dirty="0">
                <a:solidFill>
                  <a:srgbClr val="FF0000"/>
                </a:solidFill>
              </a:rPr>
              <a:t>validated justifications</a:t>
            </a:r>
            <a:r>
              <a:rPr lang="en-GB" sz="3200" i="1" dirty="0"/>
              <a:t> </a:t>
            </a:r>
            <a:r>
              <a:rPr lang="en-GB" sz="3200" b="0" i="1" dirty="0"/>
              <a:t>for amending the existing way of doing things, in order </a:t>
            </a:r>
            <a:r>
              <a:rPr lang="en-GB" sz="3200" i="1" dirty="0">
                <a:solidFill>
                  <a:srgbClr val="FF0000"/>
                </a:solidFill>
              </a:rPr>
              <a:t>to improve performance</a:t>
            </a:r>
            <a:r>
              <a:rPr lang="en-GB" sz="3200" b="0" i="1" dirty="0"/>
              <a:t>, both </a:t>
            </a:r>
            <a:r>
              <a:rPr lang="en-GB" sz="3200" i="1" dirty="0">
                <a:solidFill>
                  <a:srgbClr val="FF0000"/>
                </a:solidFill>
              </a:rPr>
              <a:t>during the course</a:t>
            </a:r>
            <a:r>
              <a:rPr lang="en-GB" sz="3200" b="0" i="1" dirty="0"/>
              <a:t> of an operation and for</a:t>
            </a:r>
            <a:r>
              <a:rPr lang="en-GB" sz="3200" i="1" dirty="0"/>
              <a:t> </a:t>
            </a:r>
            <a:r>
              <a:rPr lang="en-GB" sz="3200" i="1" dirty="0">
                <a:solidFill>
                  <a:srgbClr val="FF0000"/>
                </a:solidFill>
              </a:rPr>
              <a:t>subsequent operations</a:t>
            </a:r>
            <a:r>
              <a:rPr lang="en-GB" sz="3200" b="0" i="1" dirty="0"/>
              <a:t>.”</a:t>
            </a:r>
          </a:p>
          <a:p>
            <a:pPr algn="r" eaLnBrk="1" hangingPunct="1">
              <a:spcBef>
                <a:spcPts val="450"/>
              </a:spcBef>
            </a:pPr>
            <a:endParaRPr lang="en-GB" sz="1800" b="0" i="1" dirty="0" smtClean="0"/>
          </a:p>
          <a:p>
            <a:pPr algn="r" eaLnBrk="1" hangingPunct="1">
              <a:spcBef>
                <a:spcPts val="450"/>
              </a:spcBef>
            </a:pPr>
            <a:endParaRPr lang="en-GB" sz="1800" b="0" i="1" dirty="0"/>
          </a:p>
          <a:p>
            <a:pPr algn="r" eaLnBrk="1" hangingPunct="1">
              <a:spcBef>
                <a:spcPts val="450"/>
              </a:spcBef>
            </a:pPr>
            <a:endParaRPr lang="en-GB" sz="1800" b="0" i="1" dirty="0"/>
          </a:p>
          <a:p>
            <a:pPr algn="r" eaLnBrk="1" hangingPunct="1">
              <a:spcBef>
                <a:spcPts val="600"/>
              </a:spcBef>
            </a:pPr>
            <a:r>
              <a:rPr lang="en-GB" sz="2400" b="0" i="1" dirty="0"/>
              <a:t>AJP 3(B) Allied Doctrine for Joint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effectLst/>
              </a:rPr>
              <a:t>LESSONS LEARNED PROCESS</a:t>
            </a:r>
            <a:endParaRPr lang="en-GB" sz="36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12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336699"/>
      </a:dk1>
      <a:lt1>
        <a:srgbClr val="FFFFFF"/>
      </a:lt1>
      <a:dk2>
        <a:srgbClr val="336699"/>
      </a:dk2>
      <a:lt2>
        <a:srgbClr val="C0C0C0"/>
      </a:lt2>
      <a:accent1>
        <a:srgbClr val="3399FF"/>
      </a:accent1>
      <a:accent2>
        <a:srgbClr val="FF3300"/>
      </a:accent2>
      <a:accent3>
        <a:srgbClr val="FFFFFF"/>
      </a:accent3>
      <a:accent4>
        <a:srgbClr val="2A5682"/>
      </a:accent4>
      <a:accent5>
        <a:srgbClr val="ADCAFF"/>
      </a:accent5>
      <a:accent6>
        <a:srgbClr val="E72D00"/>
      </a:accent6>
      <a:hlink>
        <a:srgbClr val="0099CC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33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33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6699"/>
        </a:dk1>
        <a:lt1>
          <a:srgbClr val="FFFFFF"/>
        </a:lt1>
        <a:dk2>
          <a:srgbClr val="336699"/>
        </a:dk2>
        <a:lt2>
          <a:srgbClr val="C0C0C0"/>
        </a:lt2>
        <a:accent1>
          <a:srgbClr val="3399FF"/>
        </a:accent1>
        <a:accent2>
          <a:srgbClr val="FF3300"/>
        </a:accent2>
        <a:accent3>
          <a:srgbClr val="FFFFFF"/>
        </a:accent3>
        <a:accent4>
          <a:srgbClr val="2A5682"/>
        </a:accent4>
        <a:accent5>
          <a:srgbClr val="ADCAFF"/>
        </a:accent5>
        <a:accent6>
          <a:srgbClr val="E72D00"/>
        </a:accent6>
        <a:hlink>
          <a:srgbClr val="0099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336699"/>
    </a:dk1>
    <a:lt1>
      <a:srgbClr val="FFFFFF"/>
    </a:lt1>
    <a:dk2>
      <a:srgbClr val="336699"/>
    </a:dk2>
    <a:lt2>
      <a:srgbClr val="C0C0C0"/>
    </a:lt2>
    <a:accent1>
      <a:srgbClr val="3399FF"/>
    </a:accent1>
    <a:accent2>
      <a:srgbClr val="FF3300"/>
    </a:accent2>
    <a:accent3>
      <a:srgbClr val="FFFFFF"/>
    </a:accent3>
    <a:accent4>
      <a:srgbClr val="2A5682"/>
    </a:accent4>
    <a:accent5>
      <a:srgbClr val="ADCAFF"/>
    </a:accent5>
    <a:accent6>
      <a:srgbClr val="E72D00"/>
    </a:accent6>
    <a:hlink>
      <a:srgbClr val="0099CC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LLP Documents" ma:contentTypeID="0x010100532E94FBBBDDED42A665209CF44596A4003CFF495B5ECFED41BB6B4E0AC82FAE7A" ma:contentTypeVersion="38" ma:contentTypeDescription="NLLP Documents" ma:contentTypeScope="" ma:versionID="fa4124f8569f250fa134c08cc9dd502d">
  <xsd:schema xmlns:xsd="http://www.w3.org/2001/XMLSchema" xmlns:xs="http://www.w3.org/2001/XMLSchema" xmlns:p="http://schemas.microsoft.com/office/2006/metadata/properties" xmlns:ns2="ac8a4f44-aac9-42ac-aeda-086634514db7" xmlns:ns4="31a2f373-ddd2-413d-814d-dc240da1dd6a" xmlns:ns5="57c5b76f-11c9-4d86-a605-8b0a0244e0b7" targetNamespace="http://schemas.microsoft.com/office/2006/metadata/properties" ma:root="true" ma:fieldsID="e8c92670390bd008d8326260aa96392f" ns2:_="" ns4:_="" ns5:_="">
    <xsd:import namespace="ac8a4f44-aac9-42ac-aeda-086634514db7"/>
    <xsd:import namespace="31a2f373-ddd2-413d-814d-dc240da1dd6a"/>
    <xsd:import namespace="57c5b76f-11c9-4d86-a605-8b0a0244e0b7"/>
    <xsd:element name="properties">
      <xsd:complexType>
        <xsd:sequence>
          <xsd:element name="documentManagement">
            <xsd:complexType>
              <xsd:all>
                <xsd:element ref="ns2:Summary"/>
                <xsd:element ref="ns2:NLLP_x0020_Shared_x0020_Document_x0020_type"/>
                <xsd:element ref="ns2:Classification"/>
                <xsd:element ref="ns2:Originator"/>
                <xsd:element ref="ns2:Activity"/>
                <xsd:element ref="ns2:a145acf86a7a4800a925421ca661c457" minOccurs="0"/>
                <xsd:element ref="ns2:TaxCatchAll" minOccurs="0"/>
                <xsd:element ref="ns2:TaxCatchAllLabel" minOccurs="0"/>
                <xsd:element ref="ns2:lf66d2d26af64ab8b2da8328dfb9c615" minOccurs="0"/>
                <xsd:element ref="ns2:k5f695c42fa94029a799a97870d22ac7" minOccurs="0"/>
                <xsd:element ref="ns2:fb644a3641b24ca6a4367da2262d1eb4" minOccurs="0"/>
                <xsd:element ref="ns2:Publishing_x0020_Date"/>
                <xsd:element ref="ns2:KeywordsMainLib" minOccurs="0"/>
                <xsd:element ref="ns2:VisibilityExternal" minOccurs="0"/>
                <xsd:element ref="ns2:Reference" minOccurs="0"/>
                <xsd:element ref="ns4:eFP_Key_Words" minOccurs="0"/>
                <xsd:element ref="ns4:Country_Geographical_Area" minOccurs="0"/>
                <xsd:element ref="ns2:g48397c0974646eab62777b1e8df967a" minOccurs="0"/>
                <xsd:element ref="ns2:f42b914802c849f1877fa4b1ce806bb7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a4f44-aac9-42ac-aeda-086634514db7" elementFormDefault="qualified">
    <xsd:import namespace="http://schemas.microsoft.com/office/2006/documentManagement/types"/>
    <xsd:import namespace="http://schemas.microsoft.com/office/infopath/2007/PartnerControls"/>
    <xsd:element name="Summary" ma:index="8" ma:displayName="Summary" ma:internalName="Summary">
      <xsd:simpleType>
        <xsd:restriction base="dms:Note"/>
      </xsd:simpleType>
    </xsd:element>
    <xsd:element name="NLLP_x0020_Shared_x0020_Document_x0020_type" ma:index="9" ma:displayName="Shared Document type" ma:list="c910302f-b5e9-4a29-9c5b-489353df2198" ma:internalName="NLLP_x0020_Shared_x0020_Document_x0020_type" ma:readOnly="false" ma:showField="Title" ma:web="ac8a4f44-aac9-42ac-aeda-086634514db7">
      <xsd:simpleType>
        <xsd:restriction base="dms:Lookup"/>
      </xsd:simpleType>
    </xsd:element>
    <xsd:element name="Classification" ma:index="10" ma:displayName="Classification" ma:list="162c4847-cc9d-44eb-8f1f-7310aa4d7dcb" ma:internalName="Classification" ma:readOnly="false" ma:showField="Title" ma:web="ac8a4f44-aac9-42ac-aeda-086634514db7">
      <xsd:simpleType>
        <xsd:restriction base="dms:Lookup"/>
      </xsd:simpleType>
    </xsd:element>
    <xsd:element name="Originator" ma:index="11" ma:displayName="Originator" ma:list="6ffd2bf4-0b3a-4355-b524-8abe5bfa4f05" ma:internalName="Originator" ma:readOnly="false" ma:showField="Title" ma:web="ac8a4f44-aac9-42ac-aeda-086634514db7">
      <xsd:simpleType>
        <xsd:restriction base="dms:Lookup"/>
      </xsd:simpleType>
    </xsd:element>
    <xsd:element name="Activity" ma:index="12" ma:displayName="Activity" ma:list="993b82ef-2d07-41cf-815c-7f75cdfbad0e" ma:internalName="Activity" ma:readOnly="false" ma:showField="Title" ma:web="ac8a4f44-aac9-42ac-aeda-086634514db7">
      <xsd:simpleType>
        <xsd:restriction base="dms:Lookup"/>
      </xsd:simpleType>
    </xsd:element>
    <xsd:element name="a145acf86a7a4800a925421ca661c457" ma:index="13" nillable="true" ma:taxonomy="true" ma:internalName="a145acf86a7a4800a925421ca661c457" ma:taxonomyFieldName="CategorizationLevel" ma:displayName="CategorizationLevel" ma:default="" ma:fieldId="{a145acf8-6a7a-4800-a925-421ca661c457}" ma:sspId="cb1d0526-5046-42c6-9f1e-9e99ed837271" ma:termSetId="4f396e68-be99-41dc-bfe1-93e9d94395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e3f5f1e-90a4-4b32-bb71-9464b91a951b}" ma:internalName="TaxCatchAll" ma:showField="CatchAllData" ma:web="ac8a4f44-aac9-42ac-aeda-086634514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e3f5f1e-90a4-4b32-bb71-9464b91a951b}" ma:internalName="TaxCatchAllLabel" ma:readOnly="true" ma:showField="CatchAllDataLabel" ma:web="ac8a4f44-aac9-42ac-aeda-086634514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f66d2d26af64ab8b2da8328dfb9c615" ma:index="17" nillable="true" ma:taxonomy="true" ma:internalName="lf66d2d26af64ab8b2da8328dfb9c615" ma:taxonomyFieldName="RelatedService" ma:displayName="RelatedService" ma:readOnly="false" ma:default="" ma:fieldId="{5f66d2d2-6af6-4ab8-b2da-8328dfb9c615}" ma:sspId="cb1d0526-5046-42c6-9f1e-9e99ed837271" ma:termSetId="84306afb-2e63-4108-b892-d9ad85d48b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f695c42fa94029a799a97870d22ac7" ma:index="19" nillable="true" ma:taxonomy="true" ma:internalName="k5f695c42fa94029a799a97870d22ac7" ma:taxonomyFieldName="DOTMLPF_x002d_I" ma:displayName="DOTMLPF-I" ma:readOnly="false" ma:default="" ma:fieldId="{45f695c4-2fa9-4029-a799-a97870d22ac7}" ma:taxonomyMulti="true" ma:sspId="cb1d0526-5046-42c6-9f1e-9e99ed837271" ma:termSetId="b90f0470-cb6c-404b-8b0c-6c5ee77609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644a3641b24ca6a4367da2262d1eb4" ma:index="21" nillable="true" ma:taxonomy="true" ma:internalName="fb644a3641b24ca6a4367da2262d1eb4" ma:taxonomyFieldName="RelatedFunction" ma:displayName="RelatedFunction" ma:readOnly="false" ma:default="" ma:fieldId="{fb644a36-41b2-4ca6-a436-7da2262d1eb4}" ma:taxonomyMulti="true" ma:sspId="cb1d0526-5046-42c6-9f1e-9e99ed837271" ma:termSetId="3389a0b1-91fb-46e8-a5bc-29a2992e8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ing_x0020_Date" ma:index="23" ma:displayName="Publishing Date" ma:format="DateTime" ma:internalName="Publishing_x0020_Date" ma:readOnly="false">
      <xsd:simpleType>
        <xsd:restriction base="dms:DateTime"/>
      </xsd:simpleType>
    </xsd:element>
    <xsd:element name="KeywordsMainLib" ma:index="25" nillable="true" ma:displayName="KeywordsMainLib" ma:internalName="KeywordsMainLib">
      <xsd:simpleType>
        <xsd:restriction base="dms:Note">
          <xsd:maxLength value="255"/>
        </xsd:restriction>
      </xsd:simpleType>
    </xsd:element>
    <xsd:element name="VisibilityExternal" ma:index="26" nillable="true" ma:displayName="VisibilityExternal" ma:default="1" ma:internalName="VisibilityExternal">
      <xsd:simpleType>
        <xsd:restriction base="dms:Boolean"/>
      </xsd:simpleType>
    </xsd:element>
    <xsd:element name="Reference" ma:index="27" nillable="true" ma:displayName="Reference" ma:internalName="Reference">
      <xsd:simpleType>
        <xsd:restriction base="dms:Text">
          <xsd:maxLength value="255"/>
        </xsd:restriction>
      </xsd:simpleType>
    </xsd:element>
    <xsd:element name="g48397c0974646eab62777b1e8df967a" ma:index="31" nillable="true" ma:taxonomy="true" ma:internalName="g48397c0974646eab62777b1e8df967a" ma:taxonomyFieldName="DomainDisciplines" ma:displayName="DomainDisciplines" ma:default="" ma:fieldId="{048397c0-9746-46ea-b627-77b1e8df967a}" ma:taxonomyMulti="true" ma:sspId="cb1d0526-5046-42c6-9f1e-9e99ed837271" ma:termSetId="450efbee-7422-4022-9d31-dc59635ecc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2b914802c849f1877fa4b1ce806bb7" ma:index="33" nillable="true" ma:taxonomy="true" ma:internalName="f42b914802c849f1877fa4b1ce806bb7" ma:taxonomyFieldName="OtherDisciplines" ma:displayName="OtherDisciplines" ma:default="" ma:fieldId="{f42b9148-02c8-49f1-877f-a4b1ce806bb7}" ma:taxonomyMulti="true" ma:sspId="cb1d0526-5046-42c6-9f1e-9e99ed837271" ma:termSetId="692baf61-cd6b-4dce-9be3-b4470397a34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2f373-ddd2-413d-814d-dc240da1dd6a" elementFormDefault="qualified">
    <xsd:import namespace="http://schemas.microsoft.com/office/2006/documentManagement/types"/>
    <xsd:import namespace="http://schemas.microsoft.com/office/infopath/2007/PartnerControls"/>
    <xsd:element name="eFP_Key_Words" ma:index="28" nillable="true" ma:displayName="eFP_Key_Words" ma:list="{198a934e-65d6-4162-90ca-e65564b9ed02}" ma:internalName="eFP_Key_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_Geographical_Area" ma:index="29" nillable="true" ma:displayName="Country_Geographical_Area" ma:list="{b375d60c-bb21-4407-b0fe-2562a049e642}" ma:internalName="Country_Geographical_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5b76f-11c9-4d86-a605-8b0a0244e0b7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lassification xmlns="ac8a4f44-aac9-42ac-aeda-086634514db7">3</Classification>
    <Publishing_x0020_Date xmlns="ac8a4f44-aac9-42ac-aeda-086634514db7">2018-09-11T23:00:00+00:00</Publishing_x0020_Date>
    <lf66d2d26af64ab8b2da8328dfb9c615 xmlns="ac8a4f44-aac9-42ac-aeda-086634514db7">
      <Terms xmlns="http://schemas.microsoft.com/office/infopath/2007/PartnerControls"/>
    </lf66d2d26af64ab8b2da8328dfb9c615>
    <Reference xmlns="ac8a4f44-aac9-42ac-aeda-086634514db7" xsi:nil="true"/>
    <Country_Geographical_Area xmlns="31a2f373-ddd2-413d-814d-dc240da1dd6a"/>
    <NLLP_x0020_Shared_x0020_Document_x0020_type xmlns="ac8a4f44-aac9-42ac-aeda-086634514db7">13</NLLP_x0020_Shared_x0020_Document_x0020_type>
    <Originator xmlns="ac8a4f44-aac9-42ac-aeda-086634514db7">261</Originator>
    <Activity xmlns="ac8a4f44-aac9-42ac-aeda-086634514db7">177</Activity>
    <TaxCatchAll xmlns="ac8a4f44-aac9-42ac-aeda-086634514db7"/>
    <fb644a3641b24ca6a4367da2262d1eb4 xmlns="ac8a4f44-aac9-42ac-aeda-086634514db7">
      <Terms xmlns="http://schemas.microsoft.com/office/infopath/2007/PartnerControls"/>
    </fb644a3641b24ca6a4367da2262d1eb4>
    <g48397c0974646eab62777b1e8df967a xmlns="ac8a4f44-aac9-42ac-aeda-086634514db7">
      <Terms xmlns="http://schemas.microsoft.com/office/infopath/2007/PartnerControls"/>
    </g48397c0974646eab62777b1e8df967a>
    <f42b914802c849f1877fa4b1ce806bb7 xmlns="ac8a4f44-aac9-42ac-aeda-086634514db7">
      <Terms xmlns="http://schemas.microsoft.com/office/infopath/2007/PartnerControls"/>
    </f42b914802c849f1877fa4b1ce806bb7>
    <a145acf86a7a4800a925421ca661c457 xmlns="ac8a4f44-aac9-42ac-aeda-086634514db7">
      <Terms xmlns="http://schemas.microsoft.com/office/infopath/2007/PartnerControls"/>
    </a145acf86a7a4800a925421ca661c457>
    <VisibilityExternal xmlns="ac8a4f44-aac9-42ac-aeda-086634514db7">true</VisibilityExternal>
    <Summary xmlns="ac8a4f44-aac9-42ac-aeda-086634514db7">NATO LL Process</Summary>
    <k5f695c42fa94029a799a97870d22ac7 xmlns="ac8a4f44-aac9-42ac-aeda-086634514db7">
      <Terms xmlns="http://schemas.microsoft.com/office/infopath/2007/PartnerControls"/>
    </k5f695c42fa94029a799a97870d22ac7>
    <eFP_Key_Words xmlns="31a2f373-ddd2-413d-814d-dc240da1dd6a">
      <Value>12</Value>
    </eFP_Key_Words>
    <KeywordsMainLib xmlns="ac8a4f44-aac9-42ac-aeda-086634514db7" xsi:nil="true"/>
  </documentManagement>
</p:properties>
</file>

<file path=customXml/item4.xml><?xml version="1.0" encoding="utf-8"?>
<?mso-contentType ?>
<customXsn xmlns="http://schemas.microsoft.com/office/2006/metadata/customXsn">
  <xsnLocation>http://workspace.lc.nato.int/LANDCOM/_cts/DHS Root/aad83469b97eee54customXsn.xsn</xsnLocation>
  <cached>True</cached>
  <openByDefault>False</openByDefault>
  <xsnScope>http://workspace.lc.nato.int/LANDCOM</xsnScope>
</customXsn>
</file>

<file path=customXml/itemProps1.xml><?xml version="1.0" encoding="utf-8"?>
<ds:datastoreItem xmlns:ds="http://schemas.openxmlformats.org/officeDocument/2006/customXml" ds:itemID="{90D01A12-18CA-4C33-B794-3E34835326C0}"/>
</file>

<file path=customXml/itemProps2.xml><?xml version="1.0" encoding="utf-8"?>
<ds:datastoreItem xmlns:ds="http://schemas.openxmlformats.org/officeDocument/2006/customXml" ds:itemID="{396D9D93-FE41-4210-BC0F-B43DA0275488}"/>
</file>

<file path=customXml/itemProps3.xml><?xml version="1.0" encoding="utf-8"?>
<ds:datastoreItem xmlns:ds="http://schemas.openxmlformats.org/officeDocument/2006/customXml" ds:itemID="{CC52A2D3-AF1B-4351-AF59-3AC985A6AADD}"/>
</file>

<file path=customXml/itemProps4.xml><?xml version="1.0" encoding="utf-8"?>
<ds:datastoreItem xmlns:ds="http://schemas.openxmlformats.org/officeDocument/2006/customXml" ds:itemID="{1F90D9EA-A3AE-4258-8897-3C6888023129}"/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1287</Words>
  <Application>Microsoft Office PowerPoint</Application>
  <PresentationFormat>On-screen Show (4:3)</PresentationFormat>
  <Paragraphs>274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Introduction to NATO LL Capability and LL Process</vt:lpstr>
      <vt:lpstr>AGENDA</vt:lpstr>
      <vt:lpstr>AGENDA</vt:lpstr>
      <vt:lpstr>Lessons Learned Capability </vt:lpstr>
      <vt:lpstr>EFFECT OF LESSONS</vt:lpstr>
      <vt:lpstr>PowerPoint Presentation</vt:lpstr>
      <vt:lpstr>Capability Requirements</vt:lpstr>
      <vt:lpstr>AGENDA</vt:lpstr>
      <vt:lpstr>PowerPoint Presentation</vt:lpstr>
      <vt:lpstr>PowerPoint Presentation</vt:lpstr>
      <vt:lpstr>LC LL process</vt:lpstr>
      <vt:lpstr>PowerPoint Presentation</vt:lpstr>
      <vt:lpstr>Leadership Engagement</vt:lpstr>
      <vt:lpstr>Stakeholder Involvement</vt:lpstr>
      <vt:lpstr>Information Assurance</vt:lpstr>
      <vt:lpstr>AGENDA</vt:lpstr>
      <vt:lpstr>PowerPoint Presentation</vt:lpstr>
      <vt:lpstr>LESSONS LEARNED</vt:lpstr>
      <vt:lpstr>LESSONS LEARNED</vt:lpstr>
      <vt:lpstr>AGENDA</vt:lpstr>
      <vt:lpstr>NATO STRUCTURE</vt:lpstr>
      <vt:lpstr>NATO LL Structure</vt:lpstr>
      <vt:lpstr>AGENDA</vt:lpstr>
      <vt:lpstr>Training</vt:lpstr>
      <vt:lpstr>QUESTIONS</vt:lpstr>
    </vt:vector>
  </TitlesOfParts>
  <Manager>DOS</Manager>
  <Company>NATO CC-Air HQ Izmir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LL Process</dc:title>
  <dc:creator>SMSgt Mustafa BORUZA (CG DOS REG, NCN: 423-1052)</dc:creator>
  <cp:lastModifiedBy>LC G7 DNI DJL Rochow, OF-4</cp:lastModifiedBy>
  <cp:revision>2084</cp:revision>
  <dcterms:created xsi:type="dcterms:W3CDTF">2006-07-04T08:37:28Z</dcterms:created>
  <dcterms:modified xsi:type="dcterms:W3CDTF">2018-06-28T08:11:35Z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tatus">
    <vt:lpwstr>Draft</vt:lpwstr>
  </property>
  <property fmtid="{D5CDD505-2E9C-101B-9397-08002B2CF9AE}" pid="3" name="ContentTypeId">
    <vt:lpwstr>0x010100532E94FBBBDDED42A665209CF44596A4003CFF495B5ECFED41BB6B4E0AC82FAE7A</vt:lpwstr>
  </property>
  <property fmtid="{D5CDD505-2E9C-101B-9397-08002B2CF9AE}" pid="4" name="Releasability Marking">
    <vt:lpwstr>Nil</vt:lpwstr>
  </property>
  <property fmtid="{D5CDD505-2E9C-101B-9397-08002B2CF9AE}" pid="5" name="Office">
    <vt:lpwstr>DOM</vt:lpwstr>
  </property>
  <property fmtid="{D5CDD505-2E9C-101B-9397-08002B2CF9AE}" pid="6" name="Language">
    <vt:lpwstr>English</vt:lpwstr>
  </property>
  <property fmtid="{D5CDD505-2E9C-101B-9397-08002B2CF9AE}" pid="7" name="Command">
    <vt:lpwstr>LANDCOM</vt:lpwstr>
  </property>
  <property fmtid="{D5CDD505-2E9C-101B-9397-08002B2CF9AE}" pid="8" name="Disposal Recommendation">
    <vt:lpwstr>Archive</vt:lpwstr>
  </property>
  <property fmtid="{D5CDD505-2E9C-101B-9397-08002B2CF9AE}" pid="9" name="Expiry Date">
    <vt:lpwstr>2018-04-25T22:00:00+00:00</vt:lpwstr>
  </property>
  <property fmtid="{D5CDD505-2E9C-101B-9397-08002B2CF9AE}" pid="10" name="Author or Owner">
    <vt:lpwstr>DOM</vt:lpwstr>
  </property>
  <property fmtid="{D5CDD505-2E9C-101B-9397-08002B2CF9AE}" pid="11" name="Publication Date">
    <vt:lpwstr>2013-04-25T22:00:00+00:00</vt:lpwstr>
  </property>
  <property fmtid="{D5CDD505-2E9C-101B-9397-08002B2CF9AE}" pid="12" name="Authority Date">
    <vt:lpwstr>2013-04-25T22:00:00+00:00</vt:lpwstr>
  </property>
  <property fmtid="{D5CDD505-2E9C-101B-9397-08002B2CF9AE}" pid="13" name="Creation Date">
    <vt:lpwstr>2013-04-25T22:00:00+00:00</vt:lpwstr>
  </property>
  <property fmtid="{D5CDD505-2E9C-101B-9397-08002B2CF9AE}" pid="14" name="Security Classification">
    <vt:lpwstr>NATO SECRET</vt:lpwstr>
  </property>
  <property fmtid="{D5CDD505-2E9C-101B-9397-08002B2CF9AE}" pid="15" name="Caveat">
    <vt:lpwstr>Nil</vt:lpwstr>
  </property>
  <property fmtid="{D5CDD505-2E9C-101B-9397-08002B2CF9AE}" pid="16" name="SPPCopyMoveEvent">
    <vt:lpwstr>1</vt:lpwstr>
  </property>
  <property fmtid="{D5CDD505-2E9C-101B-9397-08002B2CF9AE}" pid="17" name="Order">
    <vt:r8>348700</vt:r8>
  </property>
  <property fmtid="{D5CDD505-2E9C-101B-9397-08002B2CF9AE}" pid="18" name="Type of Document">
    <vt:lpwstr>TEMPLATE</vt:lpwstr>
  </property>
  <property fmtid="{D5CDD505-2E9C-101B-9397-08002B2CF9AE}" pid="19" name="CategorizationLevel">
    <vt:lpwstr/>
  </property>
  <property fmtid="{D5CDD505-2E9C-101B-9397-08002B2CF9AE}" pid="20" name="RelatedService">
    <vt:lpwstr/>
  </property>
  <property fmtid="{D5CDD505-2E9C-101B-9397-08002B2CF9AE}" pid="21" name="DOTMLPF-I">
    <vt:lpwstr/>
  </property>
  <property fmtid="{D5CDD505-2E9C-101B-9397-08002B2CF9AE}" pid="22" name="RelatedFunction">
    <vt:lpwstr/>
  </property>
  <property fmtid="{D5CDD505-2E9C-101B-9397-08002B2CF9AE}" pid="23" name="OtherDisciplines">
    <vt:lpwstr/>
  </property>
  <property fmtid="{D5CDD505-2E9C-101B-9397-08002B2CF9AE}" pid="24" name="DomainDisciplines">
    <vt:lpwstr/>
  </property>
  <property fmtid="{D5CDD505-2E9C-101B-9397-08002B2CF9AE}" pid="25" name="Activity">
    <vt:lpwstr>147</vt:lpwstr>
  </property>
  <property fmtid="{D5CDD505-2E9C-101B-9397-08002B2CF9AE}" pid="26" name="Originator">
    <vt:lpwstr>34</vt:lpwstr>
  </property>
  <property fmtid="{D5CDD505-2E9C-101B-9397-08002B2CF9AE}" pid="27" name="j1cf75f24181434095e49ce32cb7a5e5">
    <vt:lpwstr/>
  </property>
  <property fmtid="{D5CDD505-2E9C-101B-9397-08002B2CF9AE}" pid="28" name="eFP_Key_Words">
    <vt:lpwstr>12</vt:lpwstr>
  </property>
  <property fmtid="{D5CDD505-2E9C-101B-9397-08002B2CF9AE}" pid="29" name="cc197c6b58e24ee59cf69bce561fc54d">
    <vt:lpwstr/>
  </property>
  <property fmtid="{D5CDD505-2E9C-101B-9397-08002B2CF9AE}" pid="30" name="d3ba33f56ebd4d749e4be1e132f57699">
    <vt:lpwstr/>
  </property>
  <property fmtid="{D5CDD505-2E9C-101B-9397-08002B2CF9AE}" pid="31" name="mdf8968d8d324be0bc7b0b14d7f899ea">
    <vt:lpwstr/>
  </property>
  <property fmtid="{D5CDD505-2E9C-101B-9397-08002B2CF9AE}" pid="32" name="c46c6a39fd0e4c589f52998bb2450453">
    <vt:lpwstr/>
  </property>
  <property fmtid="{D5CDD505-2E9C-101B-9397-08002B2CF9AE}" pid="33" name="a3fedd7a204e4d869ae33b53d7a196f4">
    <vt:lpwstr/>
  </property>
  <property fmtid="{D5CDD505-2E9C-101B-9397-08002B2CF9AE}" pid="34" name="NLLP Shared Document type">
    <vt:lpwstr>13</vt:lpwstr>
  </property>
  <property fmtid="{D5CDD505-2E9C-101B-9397-08002B2CF9AE}" pid="35" name="Classification">
    <vt:lpwstr>2</vt:lpwstr>
  </property>
  <property fmtid="{D5CDD505-2E9C-101B-9397-08002B2CF9AE}" pid="36" name="Summary">
    <vt:lpwstr>NATO LL Process</vt:lpwstr>
  </property>
  <property fmtid="{D5CDD505-2E9C-101B-9397-08002B2CF9AE}" pid="37" name="Publishing Date">
    <vt:lpwstr>2018-04-09T23:00:00+00:00</vt:lpwstr>
  </property>
  <property fmtid="{D5CDD505-2E9C-101B-9397-08002B2CF9AE}" pid="38" name="VisibilityExternal">
    <vt:lpwstr>true</vt:lpwstr>
  </property>
</Properties>
</file>